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439" r:id="rId2"/>
    <p:sldId id="878" r:id="rId3"/>
    <p:sldId id="866" r:id="rId4"/>
    <p:sldId id="260" r:id="rId5"/>
    <p:sldId id="259" r:id="rId6"/>
    <p:sldId id="860" r:id="rId7"/>
    <p:sldId id="342" r:id="rId8"/>
    <p:sldId id="344" r:id="rId9"/>
    <p:sldId id="867" r:id="rId10"/>
    <p:sldId id="364" r:id="rId11"/>
    <p:sldId id="879" r:id="rId12"/>
    <p:sldId id="350" r:id="rId13"/>
    <p:sldId id="406" r:id="rId14"/>
    <p:sldId id="489" r:id="rId15"/>
    <p:sldId id="496" r:id="rId16"/>
    <p:sldId id="297" r:id="rId17"/>
    <p:sldId id="869" r:id="rId18"/>
    <p:sldId id="299" r:id="rId19"/>
    <p:sldId id="341" r:id="rId20"/>
    <p:sldId id="494" r:id="rId21"/>
    <p:sldId id="495" r:id="rId22"/>
    <p:sldId id="875" r:id="rId23"/>
    <p:sldId id="882" r:id="rId24"/>
    <p:sldId id="870" r:id="rId25"/>
    <p:sldId id="369" r:id="rId26"/>
    <p:sldId id="370" r:id="rId27"/>
    <p:sldId id="368" r:id="rId28"/>
    <p:sldId id="314" r:id="rId29"/>
    <p:sldId id="472" r:id="rId30"/>
    <p:sldId id="473" r:id="rId31"/>
    <p:sldId id="476" r:id="rId32"/>
    <p:sldId id="470" r:id="rId33"/>
    <p:sldId id="889" r:id="rId34"/>
    <p:sldId id="533" r:id="rId35"/>
    <p:sldId id="861" r:id="rId36"/>
    <p:sldId id="872" r:id="rId37"/>
    <p:sldId id="372" r:id="rId38"/>
    <p:sldId id="373" r:id="rId39"/>
    <p:sldId id="375" r:id="rId40"/>
    <p:sldId id="883" r:id="rId41"/>
    <p:sldId id="900" r:id="rId42"/>
    <p:sldId id="895" r:id="rId43"/>
    <p:sldId id="891" r:id="rId44"/>
    <p:sldId id="896" r:id="rId45"/>
    <p:sldId id="898" r:id="rId46"/>
    <p:sldId id="884" r:id="rId47"/>
    <p:sldId id="901" r:id="rId48"/>
    <p:sldId id="376" r:id="rId49"/>
    <p:sldId id="377" r:id="rId50"/>
    <p:sldId id="873"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8C964E4-C4CB-4988-A470-1F1B7723E587}">
          <p14:sldIdLst>
            <p14:sldId id="439"/>
            <p14:sldId id="878"/>
          </p14:sldIdLst>
        </p14:section>
        <p14:section name="Internet Money" id="{AE8E4935-A81E-4864-A5F5-D73E8691F205}">
          <p14:sldIdLst>
            <p14:sldId id="866"/>
            <p14:sldId id="260"/>
            <p14:sldId id="259"/>
            <p14:sldId id="860"/>
            <p14:sldId id="342"/>
            <p14:sldId id="344"/>
          </p14:sldIdLst>
        </p14:section>
        <p14:section name="The Double Spending Problem" id="{18A71B8E-3217-4A6E-BBAA-B4F21A473D48}">
          <p14:sldIdLst>
            <p14:sldId id="867"/>
            <p14:sldId id="364"/>
            <p14:sldId id="879"/>
            <p14:sldId id="350"/>
            <p14:sldId id="406"/>
            <p14:sldId id="489"/>
            <p14:sldId id="496"/>
            <p14:sldId id="297"/>
          </p14:sldIdLst>
        </p14:section>
        <p14:section name="Bitcoin as Digital Gold" id="{203E4AA5-0446-4CB7-B53A-2F77BFCC1C98}">
          <p14:sldIdLst>
            <p14:sldId id="869"/>
            <p14:sldId id="299"/>
            <p14:sldId id="341"/>
            <p14:sldId id="494"/>
            <p14:sldId id="495"/>
            <p14:sldId id="875"/>
            <p14:sldId id="882"/>
          </p14:sldIdLst>
        </p14:section>
        <p14:section name="Blockchain Without Bitcoin" id="{984CC66C-BE4F-4BAF-B11B-B218B9BA0C57}">
          <p14:sldIdLst>
            <p14:sldId id="870"/>
            <p14:sldId id="369"/>
            <p14:sldId id="370"/>
            <p14:sldId id="368"/>
            <p14:sldId id="314"/>
            <p14:sldId id="472"/>
            <p14:sldId id="473"/>
            <p14:sldId id="476"/>
            <p14:sldId id="470"/>
            <p14:sldId id="889"/>
            <p14:sldId id="533"/>
            <p14:sldId id="861"/>
          </p14:sldIdLst>
        </p14:section>
        <p14:section name="Beyond Bitcoin: Notarization" id="{F66A1CF4-27EC-4AC4-91B0-E696E4E581CB}">
          <p14:sldIdLst>
            <p14:sldId id="872"/>
            <p14:sldId id="372"/>
            <p14:sldId id="373"/>
            <p14:sldId id="375"/>
          </p14:sldIdLst>
        </p14:section>
        <p14:section name="Shipping" id="{AA3006AA-1275-4C1E-B43A-5DBB782B36FC}">
          <p14:sldIdLst>
            <p14:sldId id="883"/>
            <p14:sldId id="900"/>
            <p14:sldId id="895"/>
            <p14:sldId id="891"/>
            <p14:sldId id="896"/>
            <p14:sldId id="898"/>
            <p14:sldId id="884"/>
            <p14:sldId id="901"/>
          </p14:sldIdLst>
        </p14:section>
        <p14:section name="Conclusions" id="{06C0F997-3822-481D-B939-359C7D2C6F7C}">
          <p14:sldIdLst>
            <p14:sldId id="376"/>
            <p14:sldId id="377"/>
            <p14:sldId id="8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300778"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3" autoAdjust="0"/>
    <p:restoredTop sz="81007" autoAdjust="0"/>
  </p:normalViewPr>
  <p:slideViewPr>
    <p:cSldViewPr>
      <p:cViewPr varScale="1">
        <p:scale>
          <a:sx n="177" d="100"/>
          <a:sy n="177" d="100"/>
        </p:scale>
        <p:origin x="188" y="104"/>
      </p:cViewPr>
      <p:guideLst>
        <p:guide orient="horz" pos="1620"/>
        <p:guide pos="2880"/>
      </p:guideLst>
    </p:cSldViewPr>
  </p:slideViewPr>
  <p:outlineViewPr>
    <p:cViewPr>
      <p:scale>
        <a:sx n="33" d="100"/>
        <a:sy n="33" d="100"/>
      </p:scale>
      <p:origin x="0" y="20364"/>
    </p:cViewPr>
  </p:outlineViewPr>
  <p:notesTextViewPr>
    <p:cViewPr>
      <p:scale>
        <a:sx n="1" d="1"/>
        <a:sy n="1" d="1"/>
      </p:scale>
      <p:origin x="0" y="0"/>
    </p:cViewPr>
  </p:notesTextViewPr>
  <p:sorterViewPr>
    <p:cViewPr>
      <p:scale>
        <a:sx n="160" d="100"/>
        <a:sy n="160" d="100"/>
      </p:scale>
      <p:origin x="0" y="-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AF87D-26BB-45CC-A007-4367D10B111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it-IT"/>
        </a:p>
      </dgm:t>
    </dgm:pt>
    <dgm:pt modelId="{E9B6D7CE-C49B-49E1-B664-9324751084EC}">
      <dgm:prSet phldrT="[Testo]"/>
      <dgm:spPr/>
      <dgm:t>
        <a:bodyPr/>
        <a:lstStyle/>
        <a:p>
          <a:r>
            <a:rPr lang="en-US" noProof="0" dirty="0"/>
            <a:t>hash power</a:t>
          </a:r>
        </a:p>
      </dgm:t>
    </dgm:pt>
    <dgm:pt modelId="{63B409D2-A503-49A4-A8E8-140CE4203D11}" type="parTrans" cxnId="{9F38461F-FA77-4313-82AD-653542A83D2B}">
      <dgm:prSet/>
      <dgm:spPr/>
      <dgm:t>
        <a:bodyPr/>
        <a:lstStyle/>
        <a:p>
          <a:endParaRPr lang="it-IT"/>
        </a:p>
      </dgm:t>
    </dgm:pt>
    <dgm:pt modelId="{374CF55C-4B8C-4E7D-A177-D15F3206EB74}" type="sibTrans" cxnId="{9F38461F-FA77-4313-82AD-653542A83D2B}">
      <dgm:prSet/>
      <dgm:spPr/>
      <dgm:t>
        <a:bodyPr/>
        <a:lstStyle/>
        <a:p>
          <a:endParaRPr lang="it-IT"/>
        </a:p>
      </dgm:t>
    </dgm:pt>
    <dgm:pt modelId="{776ECDED-34B9-45ED-AF2B-C60502E9E285}">
      <dgm:prSet phldrT="[Testo]"/>
      <dgm:spPr/>
      <dgm:t>
        <a:bodyPr/>
        <a:lstStyle/>
        <a:p>
          <a:r>
            <a:rPr lang="en-US" noProof="0" dirty="0"/>
            <a:t>Bitcoin security</a:t>
          </a:r>
        </a:p>
      </dgm:t>
    </dgm:pt>
    <dgm:pt modelId="{79AAB1A9-81C3-4204-B4CA-4E6FB178FC0F}" type="parTrans" cxnId="{50ACE5F9-49F7-4267-BE81-1BE55187BEEB}">
      <dgm:prSet/>
      <dgm:spPr/>
      <dgm:t>
        <a:bodyPr/>
        <a:lstStyle/>
        <a:p>
          <a:endParaRPr lang="it-IT"/>
        </a:p>
      </dgm:t>
    </dgm:pt>
    <dgm:pt modelId="{4055BEB5-896C-47C6-A9CF-351352843FF2}" type="sibTrans" cxnId="{50ACE5F9-49F7-4267-BE81-1BE55187BEEB}">
      <dgm:prSet/>
      <dgm:spPr/>
      <dgm:t>
        <a:bodyPr/>
        <a:lstStyle/>
        <a:p>
          <a:endParaRPr lang="it-IT"/>
        </a:p>
      </dgm:t>
    </dgm:pt>
    <dgm:pt modelId="{E7A66C16-2951-481B-8C6D-EC2847711776}">
      <dgm:prSet/>
      <dgm:spPr/>
      <dgm:t>
        <a:bodyPr/>
        <a:lstStyle/>
        <a:p>
          <a:r>
            <a:rPr lang="it-IT" dirty="0"/>
            <a:t>bitcoin price</a:t>
          </a:r>
          <a:endParaRPr lang="en-US" noProof="0" dirty="0"/>
        </a:p>
      </dgm:t>
    </dgm:pt>
    <dgm:pt modelId="{E7CD073A-4740-4743-A8C1-BE9D563EDC09}" type="parTrans" cxnId="{0563A1B0-DFF3-443F-9B73-F391D4628521}">
      <dgm:prSet/>
      <dgm:spPr/>
      <dgm:t>
        <a:bodyPr/>
        <a:lstStyle/>
        <a:p>
          <a:endParaRPr lang="it-IT"/>
        </a:p>
      </dgm:t>
    </dgm:pt>
    <dgm:pt modelId="{A79781EC-FA5E-4C37-B1A2-58EE3B52DF5F}" type="sibTrans" cxnId="{0563A1B0-DFF3-443F-9B73-F391D4628521}">
      <dgm:prSet/>
      <dgm:spPr/>
      <dgm:t>
        <a:bodyPr/>
        <a:lstStyle/>
        <a:p>
          <a:endParaRPr lang="it-IT"/>
        </a:p>
      </dgm:t>
    </dgm:pt>
    <dgm:pt modelId="{49164E9D-1B60-46C3-BD50-4081D6B844D7}">
      <dgm:prSet phldrT="[Testo]"/>
      <dgm:spPr/>
      <dgm:t>
        <a:bodyPr/>
        <a:lstStyle/>
        <a:p>
          <a:r>
            <a:rPr lang="en-US" noProof="0" dirty="0"/>
            <a:t>mining reward</a:t>
          </a:r>
        </a:p>
      </dgm:t>
    </dgm:pt>
    <dgm:pt modelId="{3891FF0E-E069-4655-9452-404004AECF23}" type="parTrans" cxnId="{DE652EED-6C74-47C2-827F-4C72553871D1}">
      <dgm:prSet/>
      <dgm:spPr/>
      <dgm:t>
        <a:bodyPr/>
        <a:lstStyle/>
        <a:p>
          <a:endParaRPr lang="it-IT"/>
        </a:p>
      </dgm:t>
    </dgm:pt>
    <dgm:pt modelId="{FADF983E-3A59-4F6A-B405-CB25F2AB94BA}" type="sibTrans" cxnId="{DE652EED-6C74-47C2-827F-4C72553871D1}">
      <dgm:prSet/>
      <dgm:spPr/>
      <dgm:t>
        <a:bodyPr/>
        <a:lstStyle/>
        <a:p>
          <a:endParaRPr lang="it-IT"/>
        </a:p>
      </dgm:t>
    </dgm:pt>
    <dgm:pt modelId="{E2A5DA28-8A10-4660-BF1F-018C9674E527}" type="pres">
      <dgm:prSet presAssocID="{CF7AF87D-26BB-45CC-A007-4367D10B1112}" presName="cycle" presStyleCnt="0">
        <dgm:presLayoutVars>
          <dgm:dir/>
          <dgm:resizeHandles val="exact"/>
        </dgm:presLayoutVars>
      </dgm:prSet>
      <dgm:spPr/>
    </dgm:pt>
    <dgm:pt modelId="{8102D800-7D61-4722-BF94-168009872262}" type="pres">
      <dgm:prSet presAssocID="{E9B6D7CE-C49B-49E1-B664-9324751084EC}" presName="dummy" presStyleCnt="0"/>
      <dgm:spPr/>
    </dgm:pt>
    <dgm:pt modelId="{DA3C2A22-F57F-421B-8F3D-90EB6F3B68FA}" type="pres">
      <dgm:prSet presAssocID="{E9B6D7CE-C49B-49E1-B664-9324751084EC}" presName="node" presStyleLbl="revTx" presStyleIdx="0" presStyleCnt="4">
        <dgm:presLayoutVars>
          <dgm:bulletEnabled val="1"/>
        </dgm:presLayoutVars>
      </dgm:prSet>
      <dgm:spPr/>
    </dgm:pt>
    <dgm:pt modelId="{231A3452-78F5-4E83-BE6B-AC13A6AB3B73}" type="pres">
      <dgm:prSet presAssocID="{374CF55C-4B8C-4E7D-A177-D15F3206EB74}" presName="sibTrans" presStyleLbl="node1" presStyleIdx="0" presStyleCnt="4"/>
      <dgm:spPr/>
    </dgm:pt>
    <dgm:pt modelId="{D4E3BAD9-138A-477A-BA8C-80CC6CDEE667}" type="pres">
      <dgm:prSet presAssocID="{776ECDED-34B9-45ED-AF2B-C60502E9E285}" presName="dummy" presStyleCnt="0"/>
      <dgm:spPr/>
    </dgm:pt>
    <dgm:pt modelId="{18F5160B-0895-4F57-B520-8A697AEC1251}" type="pres">
      <dgm:prSet presAssocID="{776ECDED-34B9-45ED-AF2B-C60502E9E285}" presName="node" presStyleLbl="revTx" presStyleIdx="1" presStyleCnt="4">
        <dgm:presLayoutVars>
          <dgm:bulletEnabled val="1"/>
        </dgm:presLayoutVars>
      </dgm:prSet>
      <dgm:spPr/>
    </dgm:pt>
    <dgm:pt modelId="{6A516020-A6B1-4EA1-9ECA-8B3C353E4C14}" type="pres">
      <dgm:prSet presAssocID="{4055BEB5-896C-47C6-A9CF-351352843FF2}" presName="sibTrans" presStyleLbl="node1" presStyleIdx="1" presStyleCnt="4"/>
      <dgm:spPr/>
    </dgm:pt>
    <dgm:pt modelId="{62546E1F-7667-442F-9D89-AE7DC848E411}" type="pres">
      <dgm:prSet presAssocID="{E7A66C16-2951-481B-8C6D-EC2847711776}" presName="dummy" presStyleCnt="0"/>
      <dgm:spPr/>
    </dgm:pt>
    <dgm:pt modelId="{958DD558-F2DD-4D2B-8B05-BCA5B369588F}" type="pres">
      <dgm:prSet presAssocID="{E7A66C16-2951-481B-8C6D-EC2847711776}" presName="node" presStyleLbl="revTx" presStyleIdx="2" presStyleCnt="4">
        <dgm:presLayoutVars>
          <dgm:bulletEnabled val="1"/>
        </dgm:presLayoutVars>
      </dgm:prSet>
      <dgm:spPr/>
    </dgm:pt>
    <dgm:pt modelId="{990F734C-6BE4-40CC-B1A2-B8461018910D}" type="pres">
      <dgm:prSet presAssocID="{A79781EC-FA5E-4C37-B1A2-58EE3B52DF5F}" presName="sibTrans" presStyleLbl="node1" presStyleIdx="2" presStyleCnt="4"/>
      <dgm:spPr/>
    </dgm:pt>
    <dgm:pt modelId="{B2657F30-B445-4A8F-B381-2338BD584F9B}" type="pres">
      <dgm:prSet presAssocID="{49164E9D-1B60-46C3-BD50-4081D6B844D7}" presName="dummy" presStyleCnt="0"/>
      <dgm:spPr/>
    </dgm:pt>
    <dgm:pt modelId="{8441410B-E977-48CC-8FC6-464FB4D24239}" type="pres">
      <dgm:prSet presAssocID="{49164E9D-1B60-46C3-BD50-4081D6B844D7}" presName="node" presStyleLbl="revTx" presStyleIdx="3" presStyleCnt="4">
        <dgm:presLayoutVars>
          <dgm:bulletEnabled val="1"/>
        </dgm:presLayoutVars>
      </dgm:prSet>
      <dgm:spPr/>
    </dgm:pt>
    <dgm:pt modelId="{2818F40C-5B59-4184-A7AA-709CC8173200}" type="pres">
      <dgm:prSet presAssocID="{FADF983E-3A59-4F6A-B405-CB25F2AB94BA}" presName="sibTrans" presStyleLbl="node1" presStyleIdx="3" presStyleCnt="4"/>
      <dgm:spPr/>
    </dgm:pt>
  </dgm:ptLst>
  <dgm:cxnLst>
    <dgm:cxn modelId="{9448AE1D-E853-4AA7-92A2-3EB7145AD0CD}" type="presOf" srcId="{E9B6D7CE-C49B-49E1-B664-9324751084EC}" destId="{DA3C2A22-F57F-421B-8F3D-90EB6F3B68FA}" srcOrd="0" destOrd="0" presId="urn:microsoft.com/office/officeart/2005/8/layout/cycle1"/>
    <dgm:cxn modelId="{9F38461F-FA77-4313-82AD-653542A83D2B}" srcId="{CF7AF87D-26BB-45CC-A007-4367D10B1112}" destId="{E9B6D7CE-C49B-49E1-B664-9324751084EC}" srcOrd="0" destOrd="0" parTransId="{63B409D2-A503-49A4-A8E8-140CE4203D11}" sibTransId="{374CF55C-4B8C-4E7D-A177-D15F3206EB74}"/>
    <dgm:cxn modelId="{D2CC9E1F-9A45-4CB3-AA72-01F20877D8AF}" type="presOf" srcId="{E7A66C16-2951-481B-8C6D-EC2847711776}" destId="{958DD558-F2DD-4D2B-8B05-BCA5B369588F}" srcOrd="0" destOrd="0" presId="urn:microsoft.com/office/officeart/2005/8/layout/cycle1"/>
    <dgm:cxn modelId="{6F24AE74-F242-4A57-B3C9-F67B24B44758}" type="presOf" srcId="{776ECDED-34B9-45ED-AF2B-C60502E9E285}" destId="{18F5160B-0895-4F57-B520-8A697AEC1251}" srcOrd="0" destOrd="0" presId="urn:microsoft.com/office/officeart/2005/8/layout/cycle1"/>
    <dgm:cxn modelId="{C4D99B57-4B9F-4C5A-A193-9EC3837413AF}" type="presOf" srcId="{4055BEB5-896C-47C6-A9CF-351352843FF2}" destId="{6A516020-A6B1-4EA1-9ECA-8B3C353E4C14}" srcOrd="0" destOrd="0" presId="urn:microsoft.com/office/officeart/2005/8/layout/cycle1"/>
    <dgm:cxn modelId="{7DCB7884-538C-428B-A9FF-A0FD84632E8A}" type="presOf" srcId="{CF7AF87D-26BB-45CC-A007-4367D10B1112}" destId="{E2A5DA28-8A10-4660-BF1F-018C9674E527}" srcOrd="0" destOrd="0" presId="urn:microsoft.com/office/officeart/2005/8/layout/cycle1"/>
    <dgm:cxn modelId="{DB2CC487-E4B3-4F19-921E-842263DD495B}" type="presOf" srcId="{49164E9D-1B60-46C3-BD50-4081D6B844D7}" destId="{8441410B-E977-48CC-8FC6-464FB4D24239}" srcOrd="0" destOrd="0" presId="urn:microsoft.com/office/officeart/2005/8/layout/cycle1"/>
    <dgm:cxn modelId="{3329BA89-760A-47ED-8353-EB94E97C7472}" type="presOf" srcId="{A79781EC-FA5E-4C37-B1A2-58EE3B52DF5F}" destId="{990F734C-6BE4-40CC-B1A2-B8461018910D}" srcOrd="0" destOrd="0" presId="urn:microsoft.com/office/officeart/2005/8/layout/cycle1"/>
    <dgm:cxn modelId="{0563A1B0-DFF3-443F-9B73-F391D4628521}" srcId="{CF7AF87D-26BB-45CC-A007-4367D10B1112}" destId="{E7A66C16-2951-481B-8C6D-EC2847711776}" srcOrd="2" destOrd="0" parTransId="{E7CD073A-4740-4743-A8C1-BE9D563EDC09}" sibTransId="{A79781EC-FA5E-4C37-B1A2-58EE3B52DF5F}"/>
    <dgm:cxn modelId="{531352E2-605A-4453-B699-F7B0C3931CC3}" type="presOf" srcId="{FADF983E-3A59-4F6A-B405-CB25F2AB94BA}" destId="{2818F40C-5B59-4184-A7AA-709CC8173200}" srcOrd="0" destOrd="0" presId="urn:microsoft.com/office/officeart/2005/8/layout/cycle1"/>
    <dgm:cxn modelId="{DE652EED-6C74-47C2-827F-4C72553871D1}" srcId="{CF7AF87D-26BB-45CC-A007-4367D10B1112}" destId="{49164E9D-1B60-46C3-BD50-4081D6B844D7}" srcOrd="3" destOrd="0" parTransId="{3891FF0E-E069-4655-9452-404004AECF23}" sibTransId="{FADF983E-3A59-4F6A-B405-CB25F2AB94BA}"/>
    <dgm:cxn modelId="{4F86F6F8-DB3A-4CDB-BAAF-6291F1ED29EE}" type="presOf" srcId="{374CF55C-4B8C-4E7D-A177-D15F3206EB74}" destId="{231A3452-78F5-4E83-BE6B-AC13A6AB3B73}" srcOrd="0" destOrd="0" presId="urn:microsoft.com/office/officeart/2005/8/layout/cycle1"/>
    <dgm:cxn modelId="{50ACE5F9-49F7-4267-BE81-1BE55187BEEB}" srcId="{CF7AF87D-26BB-45CC-A007-4367D10B1112}" destId="{776ECDED-34B9-45ED-AF2B-C60502E9E285}" srcOrd="1" destOrd="0" parTransId="{79AAB1A9-81C3-4204-B4CA-4E6FB178FC0F}" sibTransId="{4055BEB5-896C-47C6-A9CF-351352843FF2}"/>
    <dgm:cxn modelId="{FDBFF25A-B36A-49F2-BE36-49704FFC19B0}" type="presParOf" srcId="{E2A5DA28-8A10-4660-BF1F-018C9674E527}" destId="{8102D800-7D61-4722-BF94-168009872262}" srcOrd="0" destOrd="0" presId="urn:microsoft.com/office/officeart/2005/8/layout/cycle1"/>
    <dgm:cxn modelId="{10661D70-9E50-44FE-B9CB-00EB5C2ED3F7}" type="presParOf" srcId="{E2A5DA28-8A10-4660-BF1F-018C9674E527}" destId="{DA3C2A22-F57F-421B-8F3D-90EB6F3B68FA}" srcOrd="1" destOrd="0" presId="urn:microsoft.com/office/officeart/2005/8/layout/cycle1"/>
    <dgm:cxn modelId="{2E4EE4DA-2DBF-4B1E-887C-64E93757E49C}" type="presParOf" srcId="{E2A5DA28-8A10-4660-BF1F-018C9674E527}" destId="{231A3452-78F5-4E83-BE6B-AC13A6AB3B73}" srcOrd="2" destOrd="0" presId="urn:microsoft.com/office/officeart/2005/8/layout/cycle1"/>
    <dgm:cxn modelId="{D76F13FC-7648-4CA3-A163-FE191DAD8AD2}" type="presParOf" srcId="{E2A5DA28-8A10-4660-BF1F-018C9674E527}" destId="{D4E3BAD9-138A-477A-BA8C-80CC6CDEE667}" srcOrd="3" destOrd="0" presId="urn:microsoft.com/office/officeart/2005/8/layout/cycle1"/>
    <dgm:cxn modelId="{5D9E8F72-5B07-4B8B-8E97-AA1C5C3175BC}" type="presParOf" srcId="{E2A5DA28-8A10-4660-BF1F-018C9674E527}" destId="{18F5160B-0895-4F57-B520-8A697AEC1251}" srcOrd="4" destOrd="0" presId="urn:microsoft.com/office/officeart/2005/8/layout/cycle1"/>
    <dgm:cxn modelId="{7AE51C79-A8F5-4B2C-8376-A7028583CFA3}" type="presParOf" srcId="{E2A5DA28-8A10-4660-BF1F-018C9674E527}" destId="{6A516020-A6B1-4EA1-9ECA-8B3C353E4C14}" srcOrd="5" destOrd="0" presId="urn:microsoft.com/office/officeart/2005/8/layout/cycle1"/>
    <dgm:cxn modelId="{3410D310-6A83-4121-866F-996E8290BB06}" type="presParOf" srcId="{E2A5DA28-8A10-4660-BF1F-018C9674E527}" destId="{62546E1F-7667-442F-9D89-AE7DC848E411}" srcOrd="6" destOrd="0" presId="urn:microsoft.com/office/officeart/2005/8/layout/cycle1"/>
    <dgm:cxn modelId="{DC5D6304-4F5B-4F4B-8544-AE42B5F8A493}" type="presParOf" srcId="{E2A5DA28-8A10-4660-BF1F-018C9674E527}" destId="{958DD558-F2DD-4D2B-8B05-BCA5B369588F}" srcOrd="7" destOrd="0" presId="urn:microsoft.com/office/officeart/2005/8/layout/cycle1"/>
    <dgm:cxn modelId="{B8145FC0-E719-46B3-B6F0-B71F59A11A8B}" type="presParOf" srcId="{E2A5DA28-8A10-4660-BF1F-018C9674E527}" destId="{990F734C-6BE4-40CC-B1A2-B8461018910D}" srcOrd="8" destOrd="0" presId="urn:microsoft.com/office/officeart/2005/8/layout/cycle1"/>
    <dgm:cxn modelId="{467DDC78-6310-4F82-80CA-1C4C793CC83B}" type="presParOf" srcId="{E2A5DA28-8A10-4660-BF1F-018C9674E527}" destId="{B2657F30-B445-4A8F-B381-2338BD584F9B}" srcOrd="9" destOrd="0" presId="urn:microsoft.com/office/officeart/2005/8/layout/cycle1"/>
    <dgm:cxn modelId="{993A9B01-95D3-4955-BC5E-62F527EADC4A}" type="presParOf" srcId="{E2A5DA28-8A10-4660-BF1F-018C9674E527}" destId="{8441410B-E977-48CC-8FC6-464FB4D24239}" srcOrd="10" destOrd="0" presId="urn:microsoft.com/office/officeart/2005/8/layout/cycle1"/>
    <dgm:cxn modelId="{E764C97F-2983-425F-98F5-303F7213DBF0}" type="presParOf" srcId="{E2A5DA28-8A10-4660-BF1F-018C9674E527}" destId="{2818F40C-5B59-4184-A7AA-709CC817320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C2A22-F57F-421B-8F3D-90EB6F3B68FA}">
      <dsp:nvSpPr>
        <dsp:cNvPr id="0" name=""/>
        <dsp:cNvSpPr/>
      </dsp:nvSpPr>
      <dsp:spPr>
        <a:xfrm>
          <a:off x="3109512" y="81102"/>
          <a:ext cx="1267085" cy="126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noProof="0" dirty="0"/>
            <a:t>hash power</a:t>
          </a:r>
        </a:p>
      </dsp:txBody>
      <dsp:txXfrm>
        <a:off x="3109512" y="81102"/>
        <a:ext cx="1267085" cy="1267085"/>
      </dsp:txXfrm>
    </dsp:sp>
    <dsp:sp modelId="{231A3452-78F5-4E83-BE6B-AC13A6AB3B73}">
      <dsp:nvSpPr>
        <dsp:cNvPr id="0" name=""/>
        <dsp:cNvSpPr/>
      </dsp:nvSpPr>
      <dsp:spPr>
        <a:xfrm>
          <a:off x="877556" y="1256"/>
          <a:ext cx="3578887" cy="3578887"/>
        </a:xfrm>
        <a:prstGeom prst="circularArrow">
          <a:avLst>
            <a:gd name="adj1" fmla="val 6904"/>
            <a:gd name="adj2" fmla="val 465495"/>
            <a:gd name="adj3" fmla="val 548812"/>
            <a:gd name="adj4" fmla="val 20585693"/>
            <a:gd name="adj5" fmla="val 80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5160B-0895-4F57-B520-8A697AEC1251}">
      <dsp:nvSpPr>
        <dsp:cNvPr id="0" name=""/>
        <dsp:cNvSpPr/>
      </dsp:nvSpPr>
      <dsp:spPr>
        <a:xfrm>
          <a:off x="3109512" y="2233212"/>
          <a:ext cx="1267085" cy="126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noProof="0" dirty="0"/>
            <a:t>Bitcoin security</a:t>
          </a:r>
        </a:p>
      </dsp:txBody>
      <dsp:txXfrm>
        <a:off x="3109512" y="2233212"/>
        <a:ext cx="1267085" cy="1267085"/>
      </dsp:txXfrm>
    </dsp:sp>
    <dsp:sp modelId="{6A516020-A6B1-4EA1-9ECA-8B3C353E4C14}">
      <dsp:nvSpPr>
        <dsp:cNvPr id="0" name=""/>
        <dsp:cNvSpPr/>
      </dsp:nvSpPr>
      <dsp:spPr>
        <a:xfrm>
          <a:off x="877556" y="1256"/>
          <a:ext cx="3578887" cy="3578887"/>
        </a:xfrm>
        <a:prstGeom prst="circularArrow">
          <a:avLst>
            <a:gd name="adj1" fmla="val 6904"/>
            <a:gd name="adj2" fmla="val 465495"/>
            <a:gd name="adj3" fmla="val 5948812"/>
            <a:gd name="adj4" fmla="val 4385693"/>
            <a:gd name="adj5" fmla="val 80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DD558-F2DD-4D2B-8B05-BCA5B369588F}">
      <dsp:nvSpPr>
        <dsp:cNvPr id="0" name=""/>
        <dsp:cNvSpPr/>
      </dsp:nvSpPr>
      <dsp:spPr>
        <a:xfrm>
          <a:off x="957402" y="2233212"/>
          <a:ext cx="1267085" cy="126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it-IT" sz="2900" kern="1200" dirty="0"/>
            <a:t>bitcoin price</a:t>
          </a:r>
          <a:endParaRPr lang="en-US" sz="2900" kern="1200" noProof="0" dirty="0"/>
        </a:p>
      </dsp:txBody>
      <dsp:txXfrm>
        <a:off x="957402" y="2233212"/>
        <a:ext cx="1267085" cy="1267085"/>
      </dsp:txXfrm>
    </dsp:sp>
    <dsp:sp modelId="{990F734C-6BE4-40CC-B1A2-B8461018910D}">
      <dsp:nvSpPr>
        <dsp:cNvPr id="0" name=""/>
        <dsp:cNvSpPr/>
      </dsp:nvSpPr>
      <dsp:spPr>
        <a:xfrm>
          <a:off x="877556" y="1256"/>
          <a:ext cx="3578887" cy="3578887"/>
        </a:xfrm>
        <a:prstGeom prst="circularArrow">
          <a:avLst>
            <a:gd name="adj1" fmla="val 6904"/>
            <a:gd name="adj2" fmla="val 465495"/>
            <a:gd name="adj3" fmla="val 11348812"/>
            <a:gd name="adj4" fmla="val 9785693"/>
            <a:gd name="adj5" fmla="val 80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1410B-E977-48CC-8FC6-464FB4D24239}">
      <dsp:nvSpPr>
        <dsp:cNvPr id="0" name=""/>
        <dsp:cNvSpPr/>
      </dsp:nvSpPr>
      <dsp:spPr>
        <a:xfrm>
          <a:off x="957402" y="81102"/>
          <a:ext cx="1267085" cy="126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noProof="0" dirty="0"/>
            <a:t>mining reward</a:t>
          </a:r>
        </a:p>
      </dsp:txBody>
      <dsp:txXfrm>
        <a:off x="957402" y="81102"/>
        <a:ext cx="1267085" cy="1267085"/>
      </dsp:txXfrm>
    </dsp:sp>
    <dsp:sp modelId="{2818F40C-5B59-4184-A7AA-709CC8173200}">
      <dsp:nvSpPr>
        <dsp:cNvPr id="0" name=""/>
        <dsp:cNvSpPr/>
      </dsp:nvSpPr>
      <dsp:spPr>
        <a:xfrm>
          <a:off x="877556" y="1256"/>
          <a:ext cx="3578887" cy="3578887"/>
        </a:xfrm>
        <a:prstGeom prst="circularArrow">
          <a:avLst>
            <a:gd name="adj1" fmla="val 6904"/>
            <a:gd name="adj2" fmla="val 465495"/>
            <a:gd name="adj3" fmla="val 16748812"/>
            <a:gd name="adj4" fmla="val 15185693"/>
            <a:gd name="adj5" fmla="val 80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FFB7D-4741-4BFD-B497-A35D8CB9E0DE}" type="datetimeFigureOut">
              <a:rPr lang="en-US" smtClean="0"/>
              <a:t>2018-11-20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51604-2CD6-49AE-B209-32F102F4BF65}" type="slidenum">
              <a:rPr lang="en-US" smtClean="0"/>
              <a:t>‹#›</a:t>
            </a:fld>
            <a:endParaRPr lang="en-US" dirty="0"/>
          </a:p>
        </p:txBody>
      </p:sp>
    </p:spTree>
    <p:extLst>
      <p:ext uri="{BB962C8B-B14F-4D97-AF65-F5344CB8AC3E}">
        <p14:creationId xmlns:p14="http://schemas.microsoft.com/office/powerpoint/2010/main" val="375223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 </a:t>
            </a:r>
            <a:r>
              <a:rPr lang="en-US" dirty="0" err="1"/>
              <a:t>minuti</a:t>
            </a:r>
            <a:r>
              <a:rPr lang="en-US" dirty="0"/>
              <a:t> (</a:t>
            </a:r>
            <a:r>
              <a:rPr lang="en-US" dirty="0" err="1"/>
              <a:t>Assoagenti</a:t>
            </a:r>
            <a:r>
              <a:rPr lang="en-US" dirty="0"/>
              <a:t>): è la </a:t>
            </a:r>
            <a:r>
              <a:rPr lang="en-US" dirty="0" err="1"/>
              <a:t>versione</a:t>
            </a:r>
            <a:r>
              <a:rPr lang="en-US" dirty="0"/>
              <a:t> short </a:t>
            </a:r>
            <a:r>
              <a:rPr lang="en-US" dirty="0" err="1"/>
              <a:t>rafforzata</a:t>
            </a:r>
            <a:r>
              <a:rPr lang="en-US" dirty="0"/>
              <a:t> </a:t>
            </a:r>
            <a:r>
              <a:rPr lang="en-US" dirty="0" err="1"/>
              <a:t>sullo</a:t>
            </a:r>
            <a:r>
              <a:rPr lang="en-US" dirty="0"/>
              <a:t> shipping</a:t>
            </a:r>
          </a:p>
          <a:p>
            <a:endParaRPr lang="en-US" dirty="0"/>
          </a:p>
        </p:txBody>
      </p:sp>
      <p:sp>
        <p:nvSpPr>
          <p:cNvPr id="4" name="Slide Number Placeholder 3"/>
          <p:cNvSpPr>
            <a:spLocks noGrp="1"/>
          </p:cNvSpPr>
          <p:nvPr>
            <p:ph type="sldNum" sz="quarter" idx="5"/>
          </p:nvPr>
        </p:nvSpPr>
        <p:spPr/>
        <p:txBody>
          <a:bodyPr/>
          <a:lstStyle/>
          <a:p>
            <a:fld id="{5CB51604-2CD6-49AE-B209-32F102F4BF65}" type="slidenum">
              <a:rPr lang="en-US" smtClean="0"/>
              <a:t>1</a:t>
            </a:fld>
            <a:endParaRPr lang="en-US" dirty="0"/>
          </a:p>
        </p:txBody>
      </p:sp>
    </p:spTree>
    <p:extLst>
      <p:ext uri="{BB962C8B-B14F-4D97-AF65-F5344CB8AC3E}">
        <p14:creationId xmlns:p14="http://schemas.microsoft.com/office/powerpoint/2010/main" val="79377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5C1D0A-02EA-469C-9404-C415092F9AF4}" type="slidenum">
              <a:rPr lang="en-US" smtClean="0"/>
              <a:t>25</a:t>
            </a:fld>
            <a:endParaRPr lang="en-US" dirty="0"/>
          </a:p>
        </p:txBody>
      </p:sp>
    </p:spTree>
    <p:extLst>
      <p:ext uri="{BB962C8B-B14F-4D97-AF65-F5344CB8AC3E}">
        <p14:creationId xmlns:p14="http://schemas.microsoft.com/office/powerpoint/2010/main" val="66490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Mi piace partire da qui,</a:t>
            </a:r>
            <a:r>
              <a:rPr lang="it-IT" baseline="0" dirty="0"/>
              <a:t> dalla copertina dell’Economist che lo scorso anno ha segnato il dibattito su questi temi «»</a:t>
            </a:r>
          </a:p>
          <a:p>
            <a:r>
              <a:rPr lang="it-IT" baseline="0" dirty="0"/>
              <a:t>Chiarisco subito di essere fortemente scettico rispetto a questo giudizio.</a:t>
            </a:r>
          </a:p>
          <a:p>
            <a:r>
              <a:rPr lang="it-IT" baseline="0" dirty="0"/>
              <a:t>Perché disaccoppiare una tecnologia nata per bitcoin da bitcoin medesimo? E’ auspicabile? E’ tecnicamente possibile? E’ utile? E’ ragionevole?</a:t>
            </a:r>
            <a:endParaRPr lang="it-IT" dirty="0"/>
          </a:p>
        </p:txBody>
      </p:sp>
      <p:sp>
        <p:nvSpPr>
          <p:cNvPr id="4" name="Segnaposto numero diapositiva 3"/>
          <p:cNvSpPr>
            <a:spLocks noGrp="1"/>
          </p:cNvSpPr>
          <p:nvPr>
            <p:ph type="sldNum" sz="quarter" idx="10"/>
          </p:nvPr>
        </p:nvSpPr>
        <p:spPr/>
        <p:txBody>
          <a:bodyPr/>
          <a:lstStyle/>
          <a:p>
            <a:fld id="{D75C1D0A-02EA-469C-9404-C415092F9AF4}" type="slidenum">
              <a:rPr lang="en-US" smtClean="0"/>
              <a:t>28</a:t>
            </a:fld>
            <a:endParaRPr lang="en-US" dirty="0"/>
          </a:p>
        </p:txBody>
      </p:sp>
    </p:spTree>
    <p:extLst>
      <p:ext uri="{BB962C8B-B14F-4D97-AF65-F5344CB8AC3E}">
        <p14:creationId xmlns:p14="http://schemas.microsoft.com/office/powerpoint/2010/main" val="347691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1D0A-02EA-469C-9404-C415092F9AF4}" type="slidenum">
              <a:rPr lang="en-US" smtClean="0"/>
              <a:t>29</a:t>
            </a:fld>
            <a:endParaRPr lang="en-US" dirty="0"/>
          </a:p>
        </p:txBody>
      </p:sp>
    </p:spTree>
    <p:extLst>
      <p:ext uri="{BB962C8B-B14F-4D97-AF65-F5344CB8AC3E}">
        <p14:creationId xmlns:p14="http://schemas.microsoft.com/office/powerpoint/2010/main" val="414583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Questo perché la comprensione di cosa</a:t>
            </a:r>
            <a:r>
              <a:rPr lang="it-IT" baseline="0" dirty="0"/>
              <a:t> sia bitcoin è difficile: ci troviamo infatti</a:t>
            </a:r>
            <a:endParaRPr lang="it-IT" dirty="0"/>
          </a:p>
        </p:txBody>
      </p:sp>
      <p:sp>
        <p:nvSpPr>
          <p:cNvPr id="4" name="Segnaposto numero diapositiva 3"/>
          <p:cNvSpPr>
            <a:spLocks noGrp="1"/>
          </p:cNvSpPr>
          <p:nvPr>
            <p:ph type="sldNum" sz="quarter" idx="10"/>
          </p:nvPr>
        </p:nvSpPr>
        <p:spPr/>
        <p:txBody>
          <a:bodyPr/>
          <a:lstStyle/>
          <a:p>
            <a:fld id="{D75C1D0A-02EA-469C-9404-C415092F9AF4}" type="slidenum">
              <a:rPr lang="en-US" smtClean="0"/>
              <a:t>2</a:t>
            </a:fld>
            <a:endParaRPr lang="en-US" dirty="0"/>
          </a:p>
        </p:txBody>
      </p:sp>
    </p:spTree>
    <p:extLst>
      <p:ext uri="{BB962C8B-B14F-4D97-AF65-F5344CB8AC3E}">
        <p14:creationId xmlns:p14="http://schemas.microsoft.com/office/powerpoint/2010/main" val="21163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75C1D0A-02EA-469C-9404-C415092F9AF4}" type="slidenum">
              <a:rPr lang="en-US" smtClean="0"/>
              <a:t>5</a:t>
            </a:fld>
            <a:endParaRPr lang="en-US" dirty="0"/>
          </a:p>
        </p:txBody>
      </p:sp>
    </p:spTree>
    <p:extLst>
      <p:ext uri="{BB962C8B-B14F-4D97-AF65-F5344CB8AC3E}">
        <p14:creationId xmlns:p14="http://schemas.microsoft.com/office/powerpoint/2010/main" val="182790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5C1D0A-02EA-469C-9404-C415092F9AF4}" type="slidenum">
              <a:rPr lang="en-US" smtClean="0"/>
              <a:t>6</a:t>
            </a:fld>
            <a:endParaRPr lang="en-US" dirty="0"/>
          </a:p>
        </p:txBody>
      </p:sp>
    </p:spTree>
    <p:extLst>
      <p:ext uri="{BB962C8B-B14F-4D97-AF65-F5344CB8AC3E}">
        <p14:creationId xmlns:p14="http://schemas.microsoft.com/office/powerpoint/2010/main" val="410166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64931">
              <a:defRPr/>
            </a:pPr>
            <a:r>
              <a:rPr lang="en-US" dirty="0"/>
              <a:t>As long as these malicious participants these attacks will not succeed</a:t>
            </a:r>
          </a:p>
          <a:p>
            <a:endParaRPr lang="en-US" dirty="0"/>
          </a:p>
        </p:txBody>
      </p:sp>
      <p:sp>
        <p:nvSpPr>
          <p:cNvPr id="4" name="Slide Number Placeholder 3"/>
          <p:cNvSpPr>
            <a:spLocks noGrp="1"/>
          </p:cNvSpPr>
          <p:nvPr>
            <p:ph type="sldNum" sz="quarter" idx="10"/>
          </p:nvPr>
        </p:nvSpPr>
        <p:spPr/>
        <p:txBody>
          <a:bodyPr/>
          <a:lstStyle/>
          <a:p>
            <a:fld id="{B60A1178-877B-449A-B18D-1C19C10B5C15}" type="slidenum">
              <a:rPr lang="en-US" smtClean="0"/>
              <a:pPr/>
              <a:t>10</a:t>
            </a:fld>
            <a:endParaRPr lang="en-US" dirty="0"/>
          </a:p>
        </p:txBody>
      </p:sp>
    </p:spTree>
    <p:extLst>
      <p:ext uri="{BB962C8B-B14F-4D97-AF65-F5344CB8AC3E}">
        <p14:creationId xmlns:p14="http://schemas.microsoft.com/office/powerpoint/2010/main" val="55289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5C1D0A-02EA-469C-9404-C415092F9AF4}" type="slidenum">
              <a:rPr lang="en-US" smtClean="0"/>
              <a:t>13</a:t>
            </a:fld>
            <a:endParaRPr lang="en-US" dirty="0"/>
          </a:p>
        </p:txBody>
      </p:sp>
    </p:spTree>
    <p:extLst>
      <p:ext uri="{BB962C8B-B14F-4D97-AF65-F5344CB8AC3E}">
        <p14:creationId xmlns:p14="http://schemas.microsoft.com/office/powerpoint/2010/main" val="6710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compensate for increasing hardware speed and varying interest in running nodes </a:t>
            </a:r>
          </a:p>
        </p:txBody>
      </p:sp>
      <p:sp>
        <p:nvSpPr>
          <p:cNvPr id="4" name="Slide Number Placeholder 3"/>
          <p:cNvSpPr>
            <a:spLocks noGrp="1"/>
          </p:cNvSpPr>
          <p:nvPr>
            <p:ph type="sldNum" sz="quarter" idx="10"/>
          </p:nvPr>
        </p:nvSpPr>
        <p:spPr/>
        <p:txBody>
          <a:bodyPr/>
          <a:lstStyle/>
          <a:p>
            <a:fld id="{B60A1178-877B-449A-B18D-1C19C10B5C15}" type="slidenum">
              <a:rPr lang="en-US" smtClean="0"/>
              <a:t>16</a:t>
            </a:fld>
            <a:endParaRPr lang="en-US" dirty="0"/>
          </a:p>
        </p:txBody>
      </p:sp>
    </p:spTree>
    <p:extLst>
      <p:ext uri="{BB962C8B-B14F-4D97-AF65-F5344CB8AC3E}">
        <p14:creationId xmlns:p14="http://schemas.microsoft.com/office/powerpoint/2010/main" val="84021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1D0A-02EA-469C-9404-C415092F9AF4}" type="slidenum">
              <a:rPr lang="en-US" smtClean="0"/>
              <a:pPr/>
              <a:t>20</a:t>
            </a:fld>
            <a:endParaRPr lang="en-US" dirty="0"/>
          </a:p>
        </p:txBody>
      </p:sp>
    </p:spTree>
    <p:extLst>
      <p:ext uri="{BB962C8B-B14F-4D97-AF65-F5344CB8AC3E}">
        <p14:creationId xmlns:p14="http://schemas.microsoft.com/office/powerpoint/2010/main" val="68265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1D0A-02EA-469C-9404-C415092F9AF4}" type="slidenum">
              <a:rPr lang="en-US" smtClean="0"/>
              <a:pPr/>
              <a:t>21</a:t>
            </a:fld>
            <a:endParaRPr lang="en-US" dirty="0"/>
          </a:p>
        </p:txBody>
      </p:sp>
    </p:spTree>
    <p:extLst>
      <p:ext uri="{BB962C8B-B14F-4D97-AF65-F5344CB8AC3E}">
        <p14:creationId xmlns:p14="http://schemas.microsoft.com/office/powerpoint/2010/main" val="25321249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polimi.it/"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hyperlink" Target="https://www.unimib.it/"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creativecommons.org/licenses/by-sa/4.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C78AD-3728-46D0-8352-33687953C023}" type="datetime1">
              <a:rPr lang="en-US" smtClean="0"/>
              <a:t>2018-11-20</a:t>
            </a:fld>
            <a:endParaRPr lang="en-US" dirty="0"/>
          </a:p>
        </p:txBody>
      </p:sp>
      <p:sp>
        <p:nvSpPr>
          <p:cNvPr id="5" name="Footer Placeholder 4"/>
          <p:cNvSpPr>
            <a:spLocks noGrp="1"/>
          </p:cNvSpPr>
          <p:nvPr>
            <p:ph type="ftr" sz="quarter" idx="11"/>
          </p:nvPr>
        </p:nvSpPr>
        <p:spPr/>
        <p:txBody>
          <a:bodyPr/>
          <a:lstStyle/>
          <a:p>
            <a:r>
              <a:rPr lang="en-US" dirty="0"/>
              <a:t>© Ferdinando Ametrano 2018</a:t>
            </a:r>
          </a:p>
        </p:txBody>
      </p:sp>
      <p:sp>
        <p:nvSpPr>
          <p:cNvPr id="6" name="Slide Number Placeholder 5"/>
          <p:cNvSpPr>
            <a:spLocks noGrp="1"/>
          </p:cNvSpPr>
          <p:nvPr>
            <p:ph type="sldNum" sz="quarter" idx="12"/>
          </p:nvPr>
        </p:nvSpPr>
        <p:spPr/>
        <p:txBody>
          <a:bodyPr/>
          <a:lstStyle/>
          <a:p>
            <a:fld id="{027A7E80-59E1-40BA-96F3-1D24F37507F8}" type="slidenum">
              <a:rPr lang="en-US" smtClean="0"/>
              <a:t>‹#›</a:t>
            </a:fld>
            <a:endParaRPr lang="en-US" dirty="0"/>
          </a:p>
        </p:txBody>
      </p:sp>
      <p:pic>
        <p:nvPicPr>
          <p:cNvPr id="10" name="Picture 2" descr="D:\Profili\u300778\Downloads\B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1085850"/>
            <a:ext cx="2743583" cy="1590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Profili\u300778\Downloads\bto_ver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23" y="-857250"/>
            <a:ext cx="1102077" cy="666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BDDE87E-E771-4172-948C-1688DE4D3F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52" y="-73152"/>
            <a:ext cx="1556733" cy="749385"/>
          </a:xfrm>
          <a:prstGeom prst="rect">
            <a:avLst/>
          </a:prstGeom>
        </p:spPr>
      </p:pic>
      <p:pic>
        <p:nvPicPr>
          <p:cNvPr id="14" name="Picture 2" descr="http://img3.www.unimib.it/upload/pag/65914131/0/lo/logoist.jpg">
            <a:hlinkClick r:id="rId5"/>
            <a:extLst>
              <a:ext uri="{FF2B5EF4-FFF2-40B4-BE49-F238E27FC236}">
                <a16:creationId xmlns:a16="http://schemas.microsoft.com/office/drawing/2014/main" id="{B47B18AB-E130-49C3-B02F-B3383BB29835}"/>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614874" y="41910"/>
            <a:ext cx="547926" cy="548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encrypted-tbn0.gstatic.com/images?q=tbn:ANd9GcQ_mlr5E6bzjXKr57mz7b78ZjzjyrX_IQInREquKq79t6GByX4EEX7z">
            <a:hlinkClick r:id="rId7"/>
            <a:extLst>
              <a:ext uri="{FF2B5EF4-FFF2-40B4-BE49-F238E27FC236}">
                <a16:creationId xmlns:a16="http://schemas.microsoft.com/office/drawing/2014/main" id="{C44DB5C1-1FEF-4AB1-8E98-B00910C9D9E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7064482" y="41910"/>
            <a:ext cx="2155718"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https://upload.wikimedia.org/wikipedia/commons/2/2f/CC_BY-SA_3.0.png">
            <a:hlinkClick r:id="rId9"/>
            <a:extLst>
              <a:ext uri="{FF2B5EF4-FFF2-40B4-BE49-F238E27FC236}">
                <a16:creationId xmlns:a16="http://schemas.microsoft.com/office/drawing/2014/main" id="{29777100-7C9B-49A3-9B89-3E7A20D973D5}"/>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4594860"/>
            <a:ext cx="1556733"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7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F0A4A-8DF0-4FF9-9FB5-39690D232724}" type="datetime1">
              <a:rPr lang="en-US" smtClean="0"/>
              <a:t>2018-11-20</a:t>
            </a:fld>
            <a:endParaRPr lang="en-US" dirty="0"/>
          </a:p>
        </p:txBody>
      </p:sp>
      <p:sp>
        <p:nvSpPr>
          <p:cNvPr id="5" name="Footer Placeholder 4"/>
          <p:cNvSpPr>
            <a:spLocks noGrp="1"/>
          </p:cNvSpPr>
          <p:nvPr>
            <p:ph type="ftr" sz="quarter" idx="11"/>
          </p:nvPr>
        </p:nvSpPr>
        <p:spPr/>
        <p:txBody>
          <a:bodyPr/>
          <a:lstStyle/>
          <a:p>
            <a:r>
              <a:rPr lang="en-US" dirty="0"/>
              <a:t>© Ferdinando Ametrano 2018</a:t>
            </a:r>
          </a:p>
        </p:txBody>
      </p:sp>
      <p:sp>
        <p:nvSpPr>
          <p:cNvPr id="6" name="Slide Number Placeholder 5"/>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16615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F5315-692E-4E6D-95C9-3CCD0767026D}" type="datetime1">
              <a:rPr lang="en-US" smtClean="0"/>
              <a:t>2018-11-20</a:t>
            </a:fld>
            <a:endParaRPr lang="en-US" dirty="0"/>
          </a:p>
        </p:txBody>
      </p:sp>
      <p:sp>
        <p:nvSpPr>
          <p:cNvPr id="5" name="Footer Placeholder 4"/>
          <p:cNvSpPr>
            <a:spLocks noGrp="1"/>
          </p:cNvSpPr>
          <p:nvPr>
            <p:ph type="ftr" sz="quarter" idx="11"/>
          </p:nvPr>
        </p:nvSpPr>
        <p:spPr/>
        <p:txBody>
          <a:bodyPr/>
          <a:lstStyle/>
          <a:p>
            <a:r>
              <a:rPr lang="en-US" dirty="0"/>
              <a:t>© Ferdinando Ametrano 2018</a:t>
            </a:r>
          </a:p>
        </p:txBody>
      </p:sp>
      <p:sp>
        <p:nvSpPr>
          <p:cNvPr id="6" name="Slide Number Placeholder 5"/>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344713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B264E-16F4-4B20-B235-024D408ECD23}" type="datetime1">
              <a:rPr lang="en-US" smtClean="0"/>
              <a:t>2018-11-20</a:t>
            </a:fld>
            <a:endParaRPr lang="en-US" dirty="0"/>
          </a:p>
        </p:txBody>
      </p:sp>
      <p:sp>
        <p:nvSpPr>
          <p:cNvPr id="5" name="Footer Placeholder 4"/>
          <p:cNvSpPr>
            <a:spLocks noGrp="1"/>
          </p:cNvSpPr>
          <p:nvPr>
            <p:ph type="ftr" sz="quarter" idx="11"/>
          </p:nvPr>
        </p:nvSpPr>
        <p:spPr/>
        <p:txBody>
          <a:bodyPr/>
          <a:lstStyle/>
          <a:p>
            <a:r>
              <a:rPr lang="en-US" dirty="0"/>
              <a:t>© Ferdinando Ametrano 2018</a:t>
            </a:r>
          </a:p>
        </p:txBody>
      </p:sp>
      <p:sp>
        <p:nvSpPr>
          <p:cNvPr id="6" name="Slide Number Placeholder 5"/>
          <p:cNvSpPr>
            <a:spLocks noGrp="1"/>
          </p:cNvSpPr>
          <p:nvPr>
            <p:ph type="sldNum" sz="quarter" idx="12"/>
          </p:nvPr>
        </p:nvSpPr>
        <p:spPr/>
        <p:txBody>
          <a:bodyPr/>
          <a:lstStyle/>
          <a:p>
            <a:fld id="{027A7E80-59E1-40BA-96F3-1D24F37507F8}" type="slidenum">
              <a:rPr lang="en-US" smtClean="0"/>
              <a:pPr/>
              <a:t>‹#›</a:t>
            </a:fld>
            <a:r>
              <a:rPr lang="en-US" dirty="0"/>
              <a:t>/33</a:t>
            </a:r>
          </a:p>
        </p:txBody>
      </p:sp>
    </p:spTree>
    <p:extLst>
      <p:ext uri="{BB962C8B-B14F-4D97-AF65-F5344CB8AC3E}">
        <p14:creationId xmlns:p14="http://schemas.microsoft.com/office/powerpoint/2010/main" val="152665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593ED-1A05-40EF-AC36-E711717CC5B2}" type="datetime1">
              <a:rPr lang="en-US" smtClean="0"/>
              <a:t>2018-11-20</a:t>
            </a:fld>
            <a:endParaRPr lang="en-US" dirty="0"/>
          </a:p>
        </p:txBody>
      </p:sp>
      <p:sp>
        <p:nvSpPr>
          <p:cNvPr id="5" name="Footer Placeholder 4"/>
          <p:cNvSpPr>
            <a:spLocks noGrp="1"/>
          </p:cNvSpPr>
          <p:nvPr>
            <p:ph type="ftr" sz="quarter" idx="11"/>
          </p:nvPr>
        </p:nvSpPr>
        <p:spPr/>
        <p:txBody>
          <a:bodyPr/>
          <a:lstStyle/>
          <a:p>
            <a:r>
              <a:rPr lang="en-US" dirty="0"/>
              <a:t>© Ferdinando Ametrano 2018</a:t>
            </a:r>
          </a:p>
        </p:txBody>
      </p:sp>
      <p:sp>
        <p:nvSpPr>
          <p:cNvPr id="6" name="Slide Number Placeholder 5"/>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279307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3494FB-644F-4331-A0DD-4C7AECB9B9EE}" type="datetime1">
              <a:rPr lang="en-US" smtClean="0"/>
              <a:t>2018-11-20</a:t>
            </a:fld>
            <a:endParaRPr lang="en-US" dirty="0"/>
          </a:p>
        </p:txBody>
      </p:sp>
      <p:sp>
        <p:nvSpPr>
          <p:cNvPr id="6" name="Footer Placeholder 5"/>
          <p:cNvSpPr>
            <a:spLocks noGrp="1"/>
          </p:cNvSpPr>
          <p:nvPr>
            <p:ph type="ftr" sz="quarter" idx="11"/>
          </p:nvPr>
        </p:nvSpPr>
        <p:spPr/>
        <p:txBody>
          <a:bodyPr/>
          <a:lstStyle/>
          <a:p>
            <a:r>
              <a:rPr lang="en-US" dirty="0"/>
              <a:t>© Ferdinando Ametrano 2018</a:t>
            </a:r>
          </a:p>
        </p:txBody>
      </p:sp>
      <p:sp>
        <p:nvSpPr>
          <p:cNvPr id="7" name="Slide Number Placeholder 6"/>
          <p:cNvSpPr>
            <a:spLocks noGrp="1"/>
          </p:cNvSpPr>
          <p:nvPr>
            <p:ph type="sldNum" sz="quarter" idx="12"/>
          </p:nvPr>
        </p:nvSpPr>
        <p:spPr/>
        <p:txBody>
          <a:bodyPr/>
          <a:lstStyle/>
          <a:p>
            <a:fld id="{027A7E80-59E1-40BA-96F3-1D24F37507F8}" type="slidenum">
              <a:rPr lang="en-US" smtClean="0"/>
              <a:pPr/>
              <a:t>‹#›</a:t>
            </a:fld>
            <a:r>
              <a:rPr lang="en-US" dirty="0"/>
              <a:t>/33</a:t>
            </a:r>
          </a:p>
        </p:txBody>
      </p:sp>
    </p:spTree>
    <p:extLst>
      <p:ext uri="{BB962C8B-B14F-4D97-AF65-F5344CB8AC3E}">
        <p14:creationId xmlns:p14="http://schemas.microsoft.com/office/powerpoint/2010/main" val="110985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773AB-55D2-4353-943E-59D0B7AC8F2E}" type="datetime1">
              <a:rPr lang="en-US" smtClean="0"/>
              <a:t>2018-11-20</a:t>
            </a:fld>
            <a:endParaRPr lang="en-US" dirty="0"/>
          </a:p>
        </p:txBody>
      </p:sp>
      <p:sp>
        <p:nvSpPr>
          <p:cNvPr id="8" name="Footer Placeholder 7"/>
          <p:cNvSpPr>
            <a:spLocks noGrp="1"/>
          </p:cNvSpPr>
          <p:nvPr>
            <p:ph type="ftr" sz="quarter" idx="11"/>
          </p:nvPr>
        </p:nvSpPr>
        <p:spPr/>
        <p:txBody>
          <a:bodyPr/>
          <a:lstStyle/>
          <a:p>
            <a:r>
              <a:rPr lang="en-US" dirty="0"/>
              <a:t>© Ferdinando Ametrano 2018</a:t>
            </a:r>
          </a:p>
        </p:txBody>
      </p:sp>
      <p:sp>
        <p:nvSpPr>
          <p:cNvPr id="9" name="Slide Number Placeholder 8"/>
          <p:cNvSpPr>
            <a:spLocks noGrp="1"/>
          </p:cNvSpPr>
          <p:nvPr>
            <p:ph type="sldNum" sz="quarter" idx="12"/>
          </p:nvPr>
        </p:nvSpPr>
        <p:spPr/>
        <p:txBody>
          <a:bodyPr/>
          <a:lstStyle/>
          <a:p>
            <a:fld id="{027A7E80-59E1-40BA-96F3-1D24F37507F8}" type="slidenum">
              <a:rPr lang="en-US" smtClean="0"/>
              <a:pPr/>
              <a:t>‹#›</a:t>
            </a:fld>
            <a:r>
              <a:rPr lang="en-US" dirty="0"/>
              <a:t>/33</a:t>
            </a:r>
          </a:p>
        </p:txBody>
      </p:sp>
    </p:spTree>
    <p:extLst>
      <p:ext uri="{BB962C8B-B14F-4D97-AF65-F5344CB8AC3E}">
        <p14:creationId xmlns:p14="http://schemas.microsoft.com/office/powerpoint/2010/main" val="153231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F66CC-DA48-4E9B-95AB-622678EBBB00}" type="datetime1">
              <a:rPr lang="en-US" smtClean="0"/>
              <a:t>2018-11-20</a:t>
            </a:fld>
            <a:endParaRPr lang="en-US" dirty="0"/>
          </a:p>
        </p:txBody>
      </p:sp>
      <p:sp>
        <p:nvSpPr>
          <p:cNvPr id="4" name="Footer Placeholder 3"/>
          <p:cNvSpPr>
            <a:spLocks noGrp="1"/>
          </p:cNvSpPr>
          <p:nvPr>
            <p:ph type="ftr" sz="quarter" idx="11"/>
          </p:nvPr>
        </p:nvSpPr>
        <p:spPr/>
        <p:txBody>
          <a:bodyPr/>
          <a:lstStyle/>
          <a:p>
            <a:r>
              <a:rPr lang="en-US" dirty="0"/>
              <a:t>© Ferdinando Ametrano 2018</a:t>
            </a:r>
          </a:p>
        </p:txBody>
      </p:sp>
      <p:sp>
        <p:nvSpPr>
          <p:cNvPr id="5" name="Slide Number Placeholder 4"/>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49460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17A9A-4177-4263-B048-9B42A602BB8B}" type="datetime1">
              <a:rPr lang="en-US" smtClean="0"/>
              <a:t>2018-11-20</a:t>
            </a:fld>
            <a:endParaRPr lang="en-US" dirty="0"/>
          </a:p>
        </p:txBody>
      </p:sp>
      <p:sp>
        <p:nvSpPr>
          <p:cNvPr id="3" name="Footer Placeholder 2"/>
          <p:cNvSpPr>
            <a:spLocks noGrp="1"/>
          </p:cNvSpPr>
          <p:nvPr>
            <p:ph type="ftr" sz="quarter" idx="11"/>
          </p:nvPr>
        </p:nvSpPr>
        <p:spPr/>
        <p:txBody>
          <a:bodyPr/>
          <a:lstStyle/>
          <a:p>
            <a:r>
              <a:rPr lang="en-US" dirty="0"/>
              <a:t>© Ferdinando Ametrano 2018</a:t>
            </a:r>
          </a:p>
        </p:txBody>
      </p:sp>
      <p:sp>
        <p:nvSpPr>
          <p:cNvPr id="4" name="Slide Number Placeholder 3"/>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21954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E20A1-BF69-4FF0-90E2-68B56327E801}" type="datetime1">
              <a:rPr lang="en-US" smtClean="0"/>
              <a:t>2018-11-20</a:t>
            </a:fld>
            <a:endParaRPr lang="en-US" dirty="0"/>
          </a:p>
        </p:txBody>
      </p:sp>
      <p:sp>
        <p:nvSpPr>
          <p:cNvPr id="6" name="Footer Placeholder 5"/>
          <p:cNvSpPr>
            <a:spLocks noGrp="1"/>
          </p:cNvSpPr>
          <p:nvPr>
            <p:ph type="ftr" sz="quarter" idx="11"/>
          </p:nvPr>
        </p:nvSpPr>
        <p:spPr/>
        <p:txBody>
          <a:bodyPr/>
          <a:lstStyle/>
          <a:p>
            <a:r>
              <a:rPr lang="en-US" dirty="0"/>
              <a:t>© Ferdinando Ametrano 2018</a:t>
            </a:r>
          </a:p>
        </p:txBody>
      </p:sp>
      <p:sp>
        <p:nvSpPr>
          <p:cNvPr id="7" name="Slide Number Placeholder 6"/>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418150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C517F-A1F7-4350-BFB3-2005C80AAC0F}" type="datetime1">
              <a:rPr lang="en-US" smtClean="0"/>
              <a:t>2018-11-20</a:t>
            </a:fld>
            <a:endParaRPr lang="en-US" dirty="0"/>
          </a:p>
        </p:txBody>
      </p:sp>
      <p:sp>
        <p:nvSpPr>
          <p:cNvPr id="6" name="Footer Placeholder 5"/>
          <p:cNvSpPr>
            <a:spLocks noGrp="1"/>
          </p:cNvSpPr>
          <p:nvPr>
            <p:ph type="ftr" sz="quarter" idx="11"/>
          </p:nvPr>
        </p:nvSpPr>
        <p:spPr/>
        <p:txBody>
          <a:bodyPr/>
          <a:lstStyle/>
          <a:p>
            <a:r>
              <a:rPr lang="en-US" dirty="0"/>
              <a:t>© Ferdinando Ametrano 2018</a:t>
            </a:r>
          </a:p>
        </p:txBody>
      </p:sp>
      <p:sp>
        <p:nvSpPr>
          <p:cNvPr id="7" name="Slide Number Placeholder 6"/>
          <p:cNvSpPr>
            <a:spLocks noGrp="1"/>
          </p:cNvSpPr>
          <p:nvPr>
            <p:ph type="sldNum" sz="quarter" idx="12"/>
          </p:nvPr>
        </p:nvSpPr>
        <p:spPr/>
        <p:txBody>
          <a:bodyPr/>
          <a:lstStyle/>
          <a:p>
            <a:fld id="{027A7E80-59E1-40BA-96F3-1D24F37507F8}" type="slidenum">
              <a:rPr lang="en-US" smtClean="0"/>
              <a:t>‹#›</a:t>
            </a:fld>
            <a:endParaRPr lang="en-US" dirty="0"/>
          </a:p>
        </p:txBody>
      </p:sp>
    </p:spTree>
    <p:extLst>
      <p:ext uri="{BB962C8B-B14F-4D97-AF65-F5344CB8AC3E}">
        <p14:creationId xmlns:p14="http://schemas.microsoft.com/office/powerpoint/2010/main" val="364846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72BBF3-F790-45A3-A2EA-E0791FADA64E}" type="datetime1">
              <a:rPr lang="en-US" smtClean="0"/>
              <a:t>2018-11-20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Ferdinando Ametrano 2018</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7A7E80-59E1-40BA-96F3-1D24F37507F8}" type="slidenum">
              <a:rPr lang="en-US" smtClean="0"/>
              <a:pPr/>
              <a:t>‹#›</a:t>
            </a:fld>
            <a:r>
              <a:rPr lang="en-US" dirty="0"/>
              <a:t>/33</a:t>
            </a:r>
          </a:p>
        </p:txBody>
      </p:sp>
    </p:spTree>
    <p:extLst>
      <p:ext uri="{BB962C8B-B14F-4D97-AF65-F5344CB8AC3E}">
        <p14:creationId xmlns:p14="http://schemas.microsoft.com/office/powerpoint/2010/main" val="117772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metrano.net/abou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lockchain.info/charts/hash-rate?timespan=al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conomist.com/news/leaders/21677198-technology-behind-bitcoin-could-transform-how-economy-works-trust-mach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indesk.com/information/" TargetMode="External"/><Relationship Id="rId2" Type="http://schemas.openxmlformats.org/officeDocument/2006/relationships/hyperlink" Target="https://bitcoin.org/en/faq"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srn.com/abstract=2832249" TargetMode="External"/><Relationship Id="rId7" Type="http://schemas.openxmlformats.org/officeDocument/2006/relationships/hyperlink" Target="https://goo.gl/qDvKXi" TargetMode="External"/><Relationship Id="rId2" Type="http://schemas.openxmlformats.org/officeDocument/2006/relationships/hyperlink" Target="https://bitcoin.org/bitcoin.pdf" TargetMode="External"/><Relationship Id="rId1" Type="http://schemas.openxmlformats.org/officeDocument/2006/relationships/slideLayout" Target="../slideLayouts/slideLayout2.xml"/><Relationship Id="rId6" Type="http://schemas.openxmlformats.org/officeDocument/2006/relationships/hyperlink" Target="https://www.finextra.com/videoarticle/1241/blockchain-needs-a-native-digital-asset" TargetMode="External"/><Relationship Id="rId5" Type="http://schemas.openxmlformats.org/officeDocument/2006/relationships/hyperlink" Target="https://goo.gl/szzBXh" TargetMode="External"/><Relationship Id="rId4" Type="http://schemas.openxmlformats.org/officeDocument/2006/relationships/hyperlink" Target="https://goo.gl/NkEC9w"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oo.gl/byVNqP" TargetMode="External"/><Relationship Id="rId2" Type="http://schemas.openxmlformats.org/officeDocument/2006/relationships/hyperlink" Target="http://bit.ly/2H2qwqf" TargetMode="External"/><Relationship Id="rId1" Type="http://schemas.openxmlformats.org/officeDocument/2006/relationships/slideLayout" Target="../slideLayouts/slideLayout2.xml"/><Relationship Id="rId6" Type="http://schemas.openxmlformats.org/officeDocument/2006/relationships/hyperlink" Target="https://goo.gl/eyjDJ2" TargetMode="External"/><Relationship Id="rId5" Type="http://schemas.openxmlformats.org/officeDocument/2006/relationships/hyperlink" Target="http://bit.ly/2qjpvzr" TargetMode="External"/><Relationship Id="rId4" Type="http://schemas.openxmlformats.org/officeDocument/2006/relationships/hyperlink" Target="https://goo.gl/kNCK3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ises.org/books/denationalisation.pdf" TargetMode="External"/><Relationship Id="rId2" Type="http://schemas.openxmlformats.org/officeDocument/2006/relationships/hyperlink" Target="https://mises.org/daily/320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102519"/>
          </a:xfrm>
        </p:spPr>
        <p:txBody>
          <a:bodyPr>
            <a:normAutofit fontScale="90000"/>
          </a:bodyPr>
          <a:lstStyle/>
          <a:p>
            <a:r>
              <a:rPr lang="en-US" dirty="0"/>
              <a:t>Bitcoin and Blockchain Technology:</a:t>
            </a:r>
            <a:br>
              <a:rPr lang="en-US" dirty="0"/>
            </a:br>
            <a:r>
              <a:rPr lang="en-US" sz="3100" dirty="0"/>
              <a:t>A Quick Introduction for the Shipping Industry</a:t>
            </a:r>
            <a:endParaRPr lang="en-US" noProof="0" dirty="0"/>
          </a:p>
        </p:txBody>
      </p:sp>
      <p:sp>
        <p:nvSpPr>
          <p:cNvPr id="3" name="Subtitle 2"/>
          <p:cNvSpPr>
            <a:spLocks noGrp="1"/>
          </p:cNvSpPr>
          <p:nvPr>
            <p:ph type="subTitle" idx="1"/>
          </p:nvPr>
        </p:nvSpPr>
        <p:spPr/>
        <p:txBody>
          <a:bodyPr>
            <a:normAutofit/>
          </a:bodyPr>
          <a:lstStyle/>
          <a:p>
            <a:r>
              <a:rPr lang="en-US" b="1" dirty="0">
                <a:solidFill>
                  <a:schemeClr val="tx1"/>
                </a:solidFill>
              </a:rPr>
              <a:t>Ferdinando M. Ametrano</a:t>
            </a:r>
          </a:p>
          <a:p>
            <a:r>
              <a:rPr lang="en-US" sz="2400" b="1" dirty="0">
                <a:hlinkClick r:id="rId3"/>
              </a:rPr>
              <a:t>https://www.ametrano.net/about/</a:t>
            </a:r>
            <a:endParaRPr lang="en-US" b="1" dirty="0"/>
          </a:p>
        </p:txBody>
      </p:sp>
    </p:spTree>
    <p:extLst>
      <p:ext uri="{BB962C8B-B14F-4D97-AF65-F5344CB8AC3E}">
        <p14:creationId xmlns:p14="http://schemas.microsoft.com/office/powerpoint/2010/main" val="144230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Double Spending Problem</a:t>
            </a:r>
          </a:p>
        </p:txBody>
      </p:sp>
      <p:sp>
        <p:nvSpPr>
          <p:cNvPr id="3" name="Content Placeholder 2"/>
          <p:cNvSpPr>
            <a:spLocks noGrp="1"/>
          </p:cNvSpPr>
          <p:nvPr>
            <p:ph idx="1"/>
          </p:nvPr>
        </p:nvSpPr>
        <p:spPr/>
        <p:txBody>
          <a:bodyPr>
            <a:normAutofit lnSpcReduction="10000"/>
          </a:bodyPr>
          <a:lstStyle/>
          <a:p>
            <a:r>
              <a:rPr lang="en-US" noProof="0" dirty="0"/>
              <a:t>To </a:t>
            </a:r>
            <a:r>
              <a:rPr lang="en-US" dirty="0"/>
              <a:t>securely transfer value using digital means has been possible for decades</a:t>
            </a:r>
          </a:p>
          <a:p>
            <a:r>
              <a:rPr lang="en-US" dirty="0"/>
              <a:t>In digital cash schemes, a single digital token, being just a file that can be duplicated, can be spent twice</a:t>
            </a:r>
          </a:p>
          <a:p>
            <a:r>
              <a:rPr lang="en-US" dirty="0"/>
              <a:t>A centralized trusted party has always been required to prevent </a:t>
            </a:r>
            <a:r>
              <a:rPr lang="en-US" b="1" i="1" dirty="0">
                <a:solidFill>
                  <a:srgbClr val="C00000"/>
                </a:solidFill>
              </a:rPr>
              <a:t>double spending</a:t>
            </a:r>
          </a:p>
        </p:txBody>
      </p:sp>
    </p:spTree>
    <p:extLst>
      <p:ext uri="{BB962C8B-B14F-4D97-AF65-F5344CB8AC3E}">
        <p14:creationId xmlns:p14="http://schemas.microsoft.com/office/powerpoint/2010/main" val="25785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Bitcoin Network: A Distributed Back-office</a:t>
            </a:r>
          </a:p>
        </p:txBody>
      </p:sp>
      <p:sp>
        <p:nvSpPr>
          <p:cNvPr id="3" name="Content Placeholder 2"/>
          <p:cNvSpPr>
            <a:spLocks noGrp="1"/>
          </p:cNvSpPr>
          <p:nvPr>
            <p:ph idx="1"/>
          </p:nvPr>
        </p:nvSpPr>
        <p:spPr>
          <a:xfrm>
            <a:off x="457200" y="1310878"/>
            <a:ext cx="8229600" cy="3394472"/>
          </a:xfrm>
        </p:spPr>
        <p:txBody>
          <a:bodyPr>
            <a:noAutofit/>
          </a:bodyPr>
          <a:lstStyle/>
          <a:p>
            <a:r>
              <a:rPr lang="en-US" sz="2800" u="sng" dirty="0"/>
              <a:t>All</a:t>
            </a:r>
            <a:r>
              <a:rPr lang="en-US" sz="2800" dirty="0"/>
              <a:t> network nodes validate and clear </a:t>
            </a:r>
            <a:r>
              <a:rPr lang="en-US" sz="2800" u="sng" dirty="0"/>
              <a:t>all</a:t>
            </a:r>
            <a:r>
              <a:rPr lang="en-US" sz="2800" dirty="0"/>
              <a:t> transactions</a:t>
            </a:r>
          </a:p>
          <a:p>
            <a:r>
              <a:rPr lang="en-US" sz="2800" i="1" dirty="0"/>
              <a:t>Mining </a:t>
            </a:r>
            <a:r>
              <a:rPr lang="en-US" sz="2800" dirty="0"/>
              <a:t>nodes provides also the additional computational power required for settlement</a:t>
            </a:r>
          </a:p>
          <a:p>
            <a:r>
              <a:rPr lang="en-US" sz="2800" dirty="0"/>
              <a:t>Without a central trusted party, h</a:t>
            </a:r>
            <a:r>
              <a:rPr lang="en-US" sz="2600" dirty="0"/>
              <a:t>ow do they reach consensus on the transaction history?</a:t>
            </a:r>
          </a:p>
          <a:p>
            <a:r>
              <a:rPr lang="en-US" sz="2600" dirty="0"/>
              <a:t>Consensus in a distributed network with faulty (or malicious) nodes is a very hard problem</a:t>
            </a:r>
          </a:p>
        </p:txBody>
      </p:sp>
    </p:spTree>
    <p:extLst>
      <p:ext uri="{BB962C8B-B14F-4D97-AF65-F5344CB8AC3E}">
        <p14:creationId xmlns:p14="http://schemas.microsoft.com/office/powerpoint/2010/main" val="12758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Mining</a:t>
            </a:r>
          </a:p>
        </p:txBody>
      </p:sp>
      <p:sp>
        <p:nvSpPr>
          <p:cNvPr id="3" name="Content Placeholder 2"/>
          <p:cNvSpPr>
            <a:spLocks noGrp="1"/>
          </p:cNvSpPr>
          <p:nvPr>
            <p:ph idx="1"/>
          </p:nvPr>
        </p:nvSpPr>
        <p:spPr>
          <a:xfrm>
            <a:off x="457200" y="1006078"/>
            <a:ext cx="8229600" cy="3699273"/>
          </a:xfrm>
        </p:spPr>
        <p:txBody>
          <a:bodyPr>
            <a:noAutofit/>
          </a:bodyPr>
          <a:lstStyle/>
          <a:p>
            <a:r>
              <a:rPr lang="en-US" sz="2400" dirty="0"/>
              <a:t>Miners compete to validate a new block of transactions</a:t>
            </a:r>
          </a:p>
          <a:p>
            <a:r>
              <a:rPr lang="en-US" sz="2400" dirty="0"/>
              <a:t>The winner providing </a:t>
            </a:r>
            <a:r>
              <a:rPr lang="en-US" sz="2400" i="1" dirty="0"/>
              <a:t>proof-of-work</a:t>
            </a:r>
            <a:r>
              <a:rPr lang="en-US" sz="2400" dirty="0"/>
              <a:t> for the finalization of a new block is rewarded with the issuance of new bitcoins in a special </a:t>
            </a:r>
            <a:r>
              <a:rPr lang="en-US" sz="2400" i="1" dirty="0"/>
              <a:t>coinbase</a:t>
            </a:r>
            <a:r>
              <a:rPr lang="en-US" sz="2400" dirty="0"/>
              <a:t> transaction included in that same block</a:t>
            </a:r>
          </a:p>
          <a:p>
            <a:r>
              <a:rPr lang="en-US" sz="2400" dirty="0"/>
              <a:t>Miners solve the double spending problem:</a:t>
            </a:r>
          </a:p>
          <a:p>
            <a:pPr lvl="1"/>
            <a:r>
              <a:rPr lang="en-US" sz="2000" dirty="0"/>
              <a:t>transactions spending the same coins would invalidate the block</a:t>
            </a:r>
          </a:p>
          <a:p>
            <a:pPr lvl="1"/>
            <a:r>
              <a:rPr lang="en-US" sz="2000" dirty="0"/>
              <a:t>an invalid block would be rejected from the network</a:t>
            </a:r>
          </a:p>
          <a:p>
            <a:pPr lvl="1"/>
            <a:r>
              <a:rPr lang="en-US" sz="2000" dirty="0"/>
              <a:t>the bitcoin reward would be removed from transaction history</a:t>
            </a:r>
          </a:p>
          <a:p>
            <a:pPr lvl="1"/>
            <a:r>
              <a:rPr lang="en-US" sz="2000" dirty="0"/>
              <a:t>The winning miner would have wasted his work</a:t>
            </a:r>
          </a:p>
        </p:txBody>
      </p:sp>
    </p:spTree>
    <p:extLst>
      <p:ext uri="{BB962C8B-B14F-4D97-AF65-F5344CB8AC3E}">
        <p14:creationId xmlns:p14="http://schemas.microsoft.com/office/powerpoint/2010/main" val="11653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t>Nakamoto Distributed Consensus</a:t>
            </a:r>
          </a:p>
        </p:txBody>
      </p:sp>
      <p:sp>
        <p:nvSpPr>
          <p:cNvPr id="3" name="Content Placeholder 2"/>
          <p:cNvSpPr>
            <a:spLocks noGrp="1"/>
          </p:cNvSpPr>
          <p:nvPr>
            <p:ph idx="1"/>
          </p:nvPr>
        </p:nvSpPr>
        <p:spPr>
          <a:xfrm>
            <a:off x="457200" y="971549"/>
            <a:ext cx="8229600" cy="3795713"/>
          </a:xfrm>
        </p:spPr>
        <p:txBody>
          <a:bodyPr>
            <a:noAutofit/>
          </a:bodyPr>
          <a:lstStyle/>
          <a:p>
            <a:r>
              <a:rPr lang="en-US" sz="2400" dirty="0"/>
              <a:t>Practical Byzantine Fault Tolerant (PBFT) </a:t>
            </a:r>
            <a:r>
              <a:rPr lang="en-US" sz="2400" i="1" u="sng" dirty="0"/>
              <a:t>distributed consensus</a:t>
            </a:r>
            <a:r>
              <a:rPr lang="en-US" sz="2400" dirty="0"/>
              <a:t> is achieved using </a:t>
            </a:r>
            <a:r>
              <a:rPr lang="en-US" sz="2400" i="1" u="sng" dirty="0"/>
              <a:t>(game theory) economic incentive</a:t>
            </a:r>
            <a:r>
              <a:rPr lang="en-US" sz="2400" dirty="0"/>
              <a:t> for the mining nodes to be honest</a:t>
            </a:r>
          </a:p>
          <a:p>
            <a:r>
              <a:rPr lang="en-US" sz="2400" dirty="0"/>
              <a:t>Double spending is solved without a central trusted party</a:t>
            </a:r>
          </a:p>
          <a:p>
            <a:r>
              <a:rPr lang="en-US" sz="2400" dirty="0"/>
              <a:t>Bitcoin can resist attacks of malicious agents, as long as they do not control network majority </a:t>
            </a:r>
          </a:p>
          <a:p>
            <a:r>
              <a:rPr lang="en-US" sz="2400" dirty="0"/>
              <a:t>Miners are compensated for their </a:t>
            </a:r>
            <a:r>
              <a:rPr lang="en-US" sz="2400" i="1" dirty="0"/>
              <a:t>proof-of-work</a:t>
            </a:r>
            <a:r>
              <a:rPr lang="en-US" sz="2400" dirty="0"/>
              <a:t> using seigniorage revenues, i.e. with issuance of new bitcoins</a:t>
            </a:r>
          </a:p>
          <a:p>
            <a:r>
              <a:rPr lang="en-US" sz="2400" dirty="0"/>
              <a:t>Seigniorage revenues subsidize the network</a:t>
            </a:r>
          </a:p>
        </p:txBody>
      </p:sp>
    </p:spTree>
    <p:extLst>
      <p:ext uri="{BB962C8B-B14F-4D97-AF65-F5344CB8AC3E}">
        <p14:creationId xmlns:p14="http://schemas.microsoft.com/office/powerpoint/2010/main" val="4677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30038-E588-414A-ACDC-4AF2C4748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49" y="0"/>
            <a:ext cx="8380301" cy="5143500"/>
          </a:xfrm>
          <a:prstGeom prst="rect">
            <a:avLst/>
          </a:prstGeom>
        </p:spPr>
      </p:pic>
      <p:sp>
        <p:nvSpPr>
          <p:cNvPr id="3" name="Content Placeholder 2"/>
          <p:cNvSpPr>
            <a:spLocks noGrp="1"/>
          </p:cNvSpPr>
          <p:nvPr>
            <p:ph idx="1"/>
          </p:nvPr>
        </p:nvSpPr>
        <p:spPr>
          <a:xfrm>
            <a:off x="457200" y="742950"/>
            <a:ext cx="8229600" cy="3623072"/>
          </a:xfrm>
        </p:spPr>
        <p:txBody>
          <a:bodyPr>
            <a:normAutofit/>
          </a:bodyPr>
          <a:lstStyle/>
          <a:p>
            <a:pPr marL="0" indent="0" algn="ctr">
              <a:buNone/>
            </a:pPr>
            <a:endParaRPr lang="en-US" sz="1200" dirty="0"/>
          </a:p>
          <a:p>
            <a:pPr marL="0" indent="0" algn="ctr">
              <a:buNone/>
            </a:pPr>
            <a:r>
              <a:rPr lang="en-US" sz="2000" i="1" dirty="0"/>
              <a:t>Hash-rate</a:t>
            </a:r>
            <a:r>
              <a:rPr lang="en-US" sz="2000" dirty="0"/>
              <a:t> (computational power)</a:t>
            </a:r>
          </a:p>
          <a:p>
            <a:pPr marL="0" indent="0" algn="ctr">
              <a:buNone/>
            </a:pPr>
            <a:r>
              <a:rPr lang="en-US" sz="2000" dirty="0"/>
              <a:t>100,000s times more powerful than</a:t>
            </a:r>
          </a:p>
          <a:p>
            <a:pPr marL="0" indent="0" algn="ctr">
              <a:buNone/>
            </a:pPr>
            <a:r>
              <a:rPr lang="en-US" sz="2000" dirty="0"/>
              <a:t>the combined world top 500 supercomputers</a:t>
            </a:r>
          </a:p>
          <a:p>
            <a:pPr marL="0" indent="0" algn="ctr">
              <a:buNone/>
            </a:pPr>
            <a:endParaRPr lang="en-US" sz="2000" dirty="0"/>
          </a:p>
          <a:p>
            <a:pPr marL="0" indent="0" algn="ctr">
              <a:buNone/>
            </a:pPr>
            <a:r>
              <a:rPr lang="en-US" sz="2000" dirty="0"/>
              <a:t>To manipulate blocks 51% of the </a:t>
            </a:r>
            <a:r>
              <a:rPr lang="en-US" sz="2000" i="1" dirty="0"/>
              <a:t>hash-rate</a:t>
            </a:r>
            <a:r>
              <a:rPr lang="en-US" sz="2000" dirty="0"/>
              <a:t> is required</a:t>
            </a:r>
          </a:p>
          <a:p>
            <a:pPr marL="0" indent="0" algn="ctr">
              <a:buNone/>
            </a:pPr>
            <a:r>
              <a:rPr lang="en-US" sz="1400" dirty="0"/>
              <a:t>(actually 33%)</a:t>
            </a:r>
            <a:endParaRPr lang="en-US" sz="2000" dirty="0"/>
          </a:p>
        </p:txBody>
      </p:sp>
      <p:sp>
        <p:nvSpPr>
          <p:cNvPr id="5" name="TextBox 4"/>
          <p:cNvSpPr txBox="1"/>
          <p:nvPr/>
        </p:nvSpPr>
        <p:spPr>
          <a:xfrm>
            <a:off x="2514600" y="587573"/>
            <a:ext cx="4114800" cy="307777"/>
          </a:xfrm>
          <a:prstGeom prst="rect">
            <a:avLst/>
          </a:prstGeom>
          <a:solidFill>
            <a:schemeClr val="bg1"/>
          </a:solidFill>
        </p:spPr>
        <p:txBody>
          <a:bodyPr wrap="square" rtlCol="0">
            <a:spAutoFit/>
          </a:bodyPr>
          <a:lstStyle/>
          <a:p>
            <a:r>
              <a:rPr lang="en-US" sz="1400" dirty="0">
                <a:hlinkClick r:id="rId3"/>
              </a:rPr>
              <a:t>https://blockchain.info/charts/hash-rate?timespan=all</a:t>
            </a:r>
            <a:endParaRPr lang="en-US" sz="1400" dirty="0"/>
          </a:p>
        </p:txBody>
      </p:sp>
    </p:spTree>
    <p:extLst>
      <p:ext uri="{BB962C8B-B14F-4D97-AF65-F5344CB8AC3E}">
        <p14:creationId xmlns:p14="http://schemas.microsoft.com/office/powerpoint/2010/main" val="24889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7150"/>
            <a:ext cx="8229600" cy="857250"/>
          </a:xfrm>
        </p:spPr>
        <p:txBody>
          <a:bodyPr/>
          <a:lstStyle/>
          <a:p>
            <a:r>
              <a:rPr lang="en-US" dirty="0"/>
              <a:t>Virtuous Cycle</a:t>
            </a:r>
          </a:p>
        </p:txBody>
      </p:sp>
      <p:sp>
        <p:nvSpPr>
          <p:cNvPr id="3" name="Segnaposto contenuto 2"/>
          <p:cNvSpPr>
            <a:spLocks noGrp="1"/>
          </p:cNvSpPr>
          <p:nvPr>
            <p:ph idx="1"/>
          </p:nvPr>
        </p:nvSpPr>
        <p:spPr/>
        <p:txBody>
          <a:bodyPr/>
          <a:lstStyle/>
          <a:p>
            <a:pPr marL="0" indent="0">
              <a:buNone/>
            </a:pPr>
            <a:r>
              <a:rPr lang="en-US" dirty="0"/>
              <a:t>    </a:t>
            </a:r>
          </a:p>
        </p:txBody>
      </p:sp>
      <p:graphicFrame>
        <p:nvGraphicFramePr>
          <p:cNvPr id="6" name="Diagramma 5"/>
          <p:cNvGraphicFramePr/>
          <p:nvPr>
            <p:extLst>
              <p:ext uri="{D42A27DB-BD31-4B8C-83A1-F6EECF244321}">
                <p14:modId xmlns:p14="http://schemas.microsoft.com/office/powerpoint/2010/main" val="3769525442"/>
              </p:ext>
            </p:extLst>
          </p:nvPr>
        </p:nvGraphicFramePr>
        <p:xfrm>
          <a:off x="1905000" y="1047750"/>
          <a:ext cx="5334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13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fontScale="90000"/>
          </a:bodyPr>
          <a:lstStyle/>
          <a:p>
            <a:r>
              <a:rPr lang="en-US" dirty="0"/>
              <a:t>Validation Process: Block Generation</a:t>
            </a:r>
          </a:p>
        </p:txBody>
      </p:sp>
      <p:sp>
        <p:nvSpPr>
          <p:cNvPr id="3" name="Content Placeholder 2"/>
          <p:cNvSpPr>
            <a:spLocks noGrp="1"/>
          </p:cNvSpPr>
          <p:nvPr>
            <p:ph idx="1"/>
          </p:nvPr>
        </p:nvSpPr>
        <p:spPr>
          <a:xfrm>
            <a:off x="457200" y="895350"/>
            <a:ext cx="8229600" cy="3394472"/>
          </a:xfrm>
        </p:spPr>
        <p:txBody>
          <a:bodyPr>
            <a:normAutofit/>
          </a:bodyPr>
          <a:lstStyle/>
          <a:p>
            <a:pPr marL="0" indent="0">
              <a:buNone/>
            </a:pPr>
            <a:r>
              <a:rPr lang="en-US" sz="2000" noProof="0" dirty="0"/>
              <a:t>The proof-of-work </a:t>
            </a:r>
            <a:r>
              <a:rPr lang="en-US" sz="2000" i="1" noProof="0" dirty="0"/>
              <a:t>difficulty</a:t>
            </a:r>
            <a:r>
              <a:rPr lang="en-US" sz="2000" noProof="0" dirty="0"/>
              <a:t> is adapted to the overall available computing power to ensure an average of one block every ten minutes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2417" y="1694051"/>
            <a:ext cx="5519166" cy="33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85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Table of Contents</a:t>
            </a:r>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dirty="0"/>
              <a:t>Internet Money</a:t>
            </a:r>
          </a:p>
          <a:p>
            <a:pPr marL="514350" indent="-514350">
              <a:buFont typeface="+mj-lt"/>
              <a:buAutoNum type="arabicPeriod"/>
            </a:pPr>
            <a:r>
              <a:rPr lang="en-US" dirty="0"/>
              <a:t>The Double Spending Problem</a:t>
            </a:r>
          </a:p>
          <a:p>
            <a:pPr marL="514350" indent="-514350">
              <a:buFont typeface="+mj-lt"/>
              <a:buAutoNum type="arabicPeriod"/>
            </a:pPr>
            <a:r>
              <a:rPr lang="en-US" b="1" dirty="0"/>
              <a:t>Bitcoin as Digital Gold</a:t>
            </a:r>
          </a:p>
          <a:p>
            <a:pPr marL="514350" indent="-514350">
              <a:buFont typeface="+mj-lt"/>
              <a:buAutoNum type="arabicPeriod"/>
            </a:pPr>
            <a:r>
              <a:rPr lang="en-US" dirty="0"/>
              <a:t>Blockchain Without Bitcoin</a:t>
            </a:r>
          </a:p>
          <a:p>
            <a:pPr marL="514350" indent="-514350">
              <a:buFont typeface="+mj-lt"/>
              <a:buAutoNum type="arabicPeriod"/>
            </a:pPr>
            <a:r>
              <a:rPr lang="en-US" dirty="0"/>
              <a:t>Beyond Bitcoin: Notarization</a:t>
            </a:r>
          </a:p>
          <a:p>
            <a:pPr marL="514350" indent="-514350">
              <a:buFont typeface="+mj-lt"/>
              <a:buAutoNum type="arabicPeriod"/>
            </a:pPr>
            <a:r>
              <a:rPr lang="en-US" dirty="0"/>
              <a:t>Bitcoin as Investment Asset</a:t>
            </a:r>
          </a:p>
        </p:txBody>
      </p:sp>
    </p:spTree>
    <p:extLst>
      <p:ext uri="{BB962C8B-B14F-4D97-AF65-F5344CB8AC3E}">
        <p14:creationId xmlns:p14="http://schemas.microsoft.com/office/powerpoint/2010/main" val="207751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Bitcoin Monetary Rule</a:t>
            </a:r>
          </a:p>
        </p:txBody>
      </p:sp>
      <p:sp>
        <p:nvSpPr>
          <p:cNvPr id="3" name="Content Placeholder 2"/>
          <p:cNvSpPr>
            <a:spLocks noGrp="1"/>
          </p:cNvSpPr>
          <p:nvPr>
            <p:ph idx="1"/>
          </p:nvPr>
        </p:nvSpPr>
        <p:spPr/>
        <p:txBody>
          <a:bodyPr>
            <a:normAutofit/>
          </a:bodyPr>
          <a:lstStyle/>
          <a:p>
            <a:r>
              <a:rPr lang="en-US" dirty="0"/>
              <a:t>2009: 50BTC per block, every 10 minutes</a:t>
            </a:r>
          </a:p>
          <a:p>
            <a:pPr lvl="1"/>
            <a:r>
              <a:rPr lang="en-US" dirty="0"/>
              <a:t>halving every 4Y</a:t>
            </a:r>
          </a:p>
          <a:p>
            <a:r>
              <a:rPr lang="en-US" dirty="0"/>
              <a:t>This is the only way new bitcoins are released</a:t>
            </a:r>
          </a:p>
          <a:p>
            <a:r>
              <a:rPr lang="en-US" dirty="0"/>
              <a:t>It is called mining because of its similarity with the progressive scarcity of gold extraction</a:t>
            </a:r>
          </a:p>
          <a:p>
            <a:r>
              <a:rPr lang="en-US" dirty="0"/>
              <a:t>Supply free of discretionary intervention</a:t>
            </a:r>
            <a:endParaRPr lang="en-US" noProof="0" dirty="0"/>
          </a:p>
        </p:txBody>
      </p:sp>
    </p:spTree>
    <p:extLst>
      <p:ext uri="{BB962C8B-B14F-4D97-AF65-F5344CB8AC3E}">
        <p14:creationId xmlns:p14="http://schemas.microsoft.com/office/powerpoint/2010/main" val="37422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noAutofit/>
          </a:bodyPr>
          <a:lstStyle/>
          <a:p>
            <a:r>
              <a:rPr lang="en-US" sz="3600" dirty="0"/>
              <a:t>Bitcoin </a:t>
            </a:r>
            <a:r>
              <a:rPr lang="en-US" sz="3600" noProof="0" dirty="0">
                <a:solidFill>
                  <a:srgbClr val="FF0000"/>
                </a:solidFill>
              </a:rPr>
              <a:t>Inelastic</a:t>
            </a:r>
            <a:r>
              <a:rPr lang="en-US" sz="3600" noProof="0" dirty="0"/>
              <a:t> Supply:</a:t>
            </a:r>
            <a:br>
              <a:rPr lang="en-US" sz="3600" noProof="0" dirty="0"/>
            </a:br>
            <a:r>
              <a:rPr lang="en-US" sz="3600" dirty="0"/>
              <a:t>Deterministic Decreasing Rate</a:t>
            </a:r>
            <a:endParaRPr lang="en-US" sz="3600" noProof="0" dirty="0"/>
          </a:p>
        </p:txBody>
      </p:sp>
      <p:sp>
        <p:nvSpPr>
          <p:cNvPr id="3" name="Content Placeholder 2"/>
          <p:cNvSpPr>
            <a:spLocks noGrp="1"/>
          </p:cNvSpPr>
          <p:nvPr>
            <p:ph idx="1"/>
          </p:nvPr>
        </p:nvSpPr>
        <p:spPr/>
        <p:txBody>
          <a:bodyPr/>
          <a:lstStyle/>
          <a:p>
            <a:pPr marL="0" indent="0">
              <a:buNone/>
            </a:pPr>
            <a:r>
              <a:rPr lang="en-US" dirty="0"/>
              <a:t>chart</a:t>
            </a:r>
          </a:p>
        </p:txBody>
      </p:sp>
      <p:grpSp>
        <p:nvGrpSpPr>
          <p:cNvPr id="5" name="Group 4"/>
          <p:cNvGrpSpPr/>
          <p:nvPr/>
        </p:nvGrpSpPr>
        <p:grpSpPr>
          <a:xfrm>
            <a:off x="506421" y="1102759"/>
            <a:ext cx="8131160" cy="4040741"/>
            <a:chOff x="675227" y="1470345"/>
            <a:chExt cx="10841547" cy="5387655"/>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75227" y="1470345"/>
              <a:ext cx="10841547" cy="5387655"/>
            </a:xfrm>
            <a:prstGeom prst="rect">
              <a:avLst/>
            </a:prstGeom>
            <a:noFill/>
          </p:spPr>
        </p:pic>
        <p:sp>
          <p:nvSpPr>
            <p:cNvPr id="8" name="Line Callout 1 7"/>
            <p:cNvSpPr/>
            <p:nvPr/>
          </p:nvSpPr>
          <p:spPr>
            <a:xfrm>
              <a:off x="4064000" y="3621025"/>
              <a:ext cx="2032000" cy="874731"/>
            </a:xfrm>
            <a:prstGeom prst="borderCallout1">
              <a:avLst>
                <a:gd name="adj1" fmla="val -2688"/>
                <a:gd name="adj2" fmla="val -216"/>
                <a:gd name="adj3" fmla="val -58921"/>
                <a:gd name="adj4" fmla="val -11085"/>
              </a:avLst>
            </a:prstGeom>
          </p:spPr>
          <p:style>
            <a:lnRef idx="2">
              <a:schemeClr val="accent6"/>
            </a:lnRef>
            <a:fillRef idx="1">
              <a:schemeClr val="lt1"/>
            </a:fillRef>
            <a:effectRef idx="0">
              <a:schemeClr val="accent6"/>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15000"/>
                </a:lnSpc>
                <a:spcAft>
                  <a:spcPts val="1000"/>
                </a:spcAft>
              </a:pPr>
              <a:r>
                <a:rPr lang="en-US" sz="1400" dirty="0">
                  <a:ea typeface="Calibri"/>
                  <a:cs typeface="Times New Roman"/>
                </a:rPr>
                <a:t>2029: 96.88% of all BTC issued</a:t>
              </a:r>
            </a:p>
          </p:txBody>
        </p:sp>
        <p:sp>
          <p:nvSpPr>
            <p:cNvPr id="19" name="Line Callout 1 18"/>
            <p:cNvSpPr/>
            <p:nvPr/>
          </p:nvSpPr>
          <p:spPr>
            <a:xfrm>
              <a:off x="8229600" y="3544215"/>
              <a:ext cx="2355440" cy="1016000"/>
            </a:xfrm>
            <a:prstGeom prst="borderCallout1">
              <a:avLst>
                <a:gd name="adj1" fmla="val -1047"/>
                <a:gd name="adj2" fmla="val 99818"/>
                <a:gd name="adj3" fmla="val -62310"/>
                <a:gd name="adj4" fmla="val 91915"/>
              </a:avLst>
            </a:prstGeom>
          </p:spPr>
          <p:style>
            <a:lnRef idx="2">
              <a:schemeClr val="accent6"/>
            </a:lnRef>
            <a:fillRef idx="1">
              <a:schemeClr val="lt1"/>
            </a:fillRef>
            <a:effectRef idx="0">
              <a:schemeClr val="accent6"/>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15000"/>
                </a:lnSpc>
                <a:spcAft>
                  <a:spcPts val="1000"/>
                </a:spcAft>
              </a:pPr>
              <a:r>
                <a:rPr lang="en-US" sz="1400" dirty="0">
                  <a:ea typeface="Calibri"/>
                  <a:cs typeface="Times New Roman"/>
                </a:rPr>
                <a:t>2141: last satoshi  (0.00000001 BTC) will be issued</a:t>
              </a:r>
            </a:p>
          </p:txBody>
        </p:sp>
      </p:grpSp>
    </p:spTree>
    <p:extLst>
      <p:ext uri="{BB962C8B-B14F-4D97-AF65-F5344CB8AC3E}">
        <p14:creationId xmlns:p14="http://schemas.microsoft.com/office/powerpoint/2010/main" val="345049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dirty="0"/>
              <a:t>Bitcoin (and Blockchain): Hard to Understand</a:t>
            </a:r>
          </a:p>
        </p:txBody>
      </p:sp>
      <p:sp>
        <p:nvSpPr>
          <p:cNvPr id="3" name="Segnaposto contenuto 2"/>
          <p:cNvSpPr>
            <a:spLocks noGrp="1"/>
          </p:cNvSpPr>
          <p:nvPr>
            <p:ph idx="1"/>
          </p:nvPr>
        </p:nvSpPr>
        <p:spPr>
          <a:xfrm>
            <a:off x="457200" y="1387078"/>
            <a:ext cx="8229600" cy="3394472"/>
          </a:xfrm>
        </p:spPr>
        <p:txBody>
          <a:bodyPr>
            <a:normAutofit fontScale="85000" lnSpcReduction="20000"/>
          </a:bodyPr>
          <a:lstStyle/>
          <a:p>
            <a:pPr marL="0" indent="0">
              <a:buNone/>
            </a:pPr>
            <a:r>
              <a:rPr lang="en-US" dirty="0"/>
              <a:t>At the crossroads of:</a:t>
            </a:r>
          </a:p>
          <a:p>
            <a:r>
              <a:rPr lang="en-US" dirty="0"/>
              <a:t>Cryptography</a:t>
            </a:r>
          </a:p>
          <a:p>
            <a:r>
              <a:rPr lang="en-US" dirty="0"/>
              <a:t>Computer networking and distributed systems</a:t>
            </a:r>
          </a:p>
          <a:p>
            <a:r>
              <a:rPr lang="en-US" dirty="0"/>
              <a:t>Game theory</a:t>
            </a:r>
          </a:p>
          <a:p>
            <a:r>
              <a:rPr lang="en-US" dirty="0"/>
              <a:t>Monetary theory</a:t>
            </a:r>
          </a:p>
          <a:p>
            <a:endParaRPr lang="en-US" dirty="0"/>
          </a:p>
          <a:p>
            <a:pPr marL="0" indent="0" algn="ctr">
              <a:buNone/>
            </a:pPr>
            <a:r>
              <a:rPr lang="en-US" i="1" dirty="0"/>
              <a:t>Mainly not a technology, </a:t>
            </a:r>
          </a:p>
          <a:p>
            <a:pPr marL="0" indent="0" algn="ctr">
              <a:buNone/>
            </a:pPr>
            <a:r>
              <a:rPr lang="en-US" i="1" dirty="0"/>
              <a:t>a </a:t>
            </a:r>
            <a:r>
              <a:rPr lang="en-US" i="1" u="sng" dirty="0"/>
              <a:t>cultural paradigm shift</a:t>
            </a:r>
            <a:r>
              <a:rPr lang="en-US" i="1" dirty="0"/>
              <a:t> instead</a:t>
            </a:r>
          </a:p>
        </p:txBody>
      </p:sp>
    </p:spTree>
    <p:extLst>
      <p:ext uri="{BB962C8B-B14F-4D97-AF65-F5344CB8AC3E}">
        <p14:creationId xmlns:p14="http://schemas.microsoft.com/office/powerpoint/2010/main" val="33566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Bitcoin Special?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Digital and scriptural: it only exists as validated transaction</a:t>
            </a:r>
          </a:p>
          <a:p>
            <a:r>
              <a:rPr lang="en-US" dirty="0"/>
              <a:t>Asset, not liability</a:t>
            </a:r>
          </a:p>
          <a:p>
            <a:r>
              <a:rPr lang="en-US" dirty="0"/>
              <a:t>Bearer instrument</a:t>
            </a:r>
          </a:p>
          <a:p>
            <a:r>
              <a:rPr lang="en-US" dirty="0"/>
              <a:t>It can be transferred but not duplicated (i.e. it can be spent, but not double-spent)</a:t>
            </a:r>
          </a:p>
          <a:p>
            <a:r>
              <a:rPr lang="en-US" dirty="0"/>
              <a:t>Scarce in digital realm, as nothing else before</a:t>
            </a:r>
          </a:p>
          <a:p>
            <a:r>
              <a:rPr lang="en-US" dirty="0"/>
              <a:t>It mimics gold monetary policy</a:t>
            </a:r>
          </a:p>
        </p:txBody>
      </p:sp>
    </p:spTree>
    <p:extLst>
      <p:ext uri="{BB962C8B-B14F-4D97-AF65-F5344CB8AC3E}">
        <p14:creationId xmlns:p14="http://schemas.microsoft.com/office/powerpoint/2010/main" val="35739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Bitcoin Special?</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i="1" u="sng" dirty="0"/>
              <a:t>Bitcoin is digital gold</a:t>
            </a:r>
          </a:p>
          <a:p>
            <a:pPr marL="0" indent="0" algn="ctr">
              <a:buNone/>
            </a:pPr>
            <a:r>
              <a:rPr lang="en-US" i="1" dirty="0"/>
              <a:t>with a secure uncensorable embedded</a:t>
            </a:r>
          </a:p>
          <a:p>
            <a:pPr marL="0" indent="0" algn="ctr">
              <a:buNone/>
            </a:pPr>
            <a:r>
              <a:rPr lang="en-US" b="1" i="1" u="sng" dirty="0"/>
              <a:t>settlement network</a:t>
            </a:r>
          </a:p>
          <a:p>
            <a:pPr marL="0" indent="0" algn="ctr">
              <a:buNone/>
            </a:pPr>
            <a:endParaRPr lang="en-US" i="1" dirty="0"/>
          </a:p>
          <a:p>
            <a:r>
              <a:rPr lang="en-US" dirty="0"/>
              <a:t>More a crypto-commodity then a crypto-currency</a:t>
            </a:r>
          </a:p>
          <a:p>
            <a:r>
              <a:rPr lang="en-US" dirty="0"/>
              <a:t>This is the groundbreaking achievement by Satoshi Nakamoto, not blockchain “technology”</a:t>
            </a:r>
          </a:p>
        </p:txBody>
      </p:sp>
    </p:spTree>
    <p:extLst>
      <p:ext uri="{BB962C8B-B14F-4D97-AF65-F5344CB8AC3E}">
        <p14:creationId xmlns:p14="http://schemas.microsoft.com/office/powerpoint/2010/main" val="20022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Bitcoin Relevance</a:t>
            </a:r>
          </a:p>
        </p:txBody>
      </p:sp>
      <p:sp>
        <p:nvSpPr>
          <p:cNvPr id="3" name="Segnaposto contenuto 2"/>
          <p:cNvSpPr>
            <a:spLocks noGrp="1"/>
          </p:cNvSpPr>
          <p:nvPr>
            <p:ph idx="1"/>
          </p:nvPr>
        </p:nvSpPr>
        <p:spPr/>
        <p:txBody>
          <a:bodyPr>
            <a:normAutofit fontScale="92500" lnSpcReduction="10000"/>
          </a:bodyPr>
          <a:lstStyle/>
          <a:p>
            <a:pPr marL="0" indent="0" algn="ctr">
              <a:buNone/>
            </a:pPr>
            <a:r>
              <a:rPr lang="en-US" dirty="0"/>
              <a:t>If one thinks about the role of physical gold in the history of civilization, money, and finance</a:t>
            </a:r>
          </a:p>
          <a:p>
            <a:pPr marL="0" indent="0" algn="ctr">
              <a:buNone/>
            </a:pPr>
            <a:r>
              <a:rPr lang="en-US" b="1" i="1" dirty="0"/>
              <a:t>the digital equivalent of gold could be disruptive</a:t>
            </a:r>
          </a:p>
          <a:p>
            <a:pPr marL="0" indent="0" algn="ctr">
              <a:buNone/>
            </a:pPr>
            <a:r>
              <a:rPr lang="en-US" dirty="0"/>
              <a:t>in the current digital civilization and the future of money and finance</a:t>
            </a:r>
          </a:p>
          <a:p>
            <a:pPr marL="0" indent="0" algn="ctr">
              <a:buNone/>
            </a:pPr>
            <a:endParaRPr lang="en-US" dirty="0"/>
          </a:p>
          <a:p>
            <a:pPr marL="0" indent="0" algn="ctr">
              <a:buNone/>
            </a:pPr>
            <a:r>
              <a:rPr lang="en-US" dirty="0"/>
              <a:t>Bitcoin can be the new </a:t>
            </a:r>
            <a:r>
              <a:rPr lang="en-US"/>
              <a:t>global reserve asset</a:t>
            </a: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2913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Bitcoin as (Digital) Gold</a:t>
            </a:r>
            <a:br>
              <a:rPr lang="en-US" dirty="0"/>
            </a:br>
            <a:r>
              <a:rPr lang="en-US" dirty="0"/>
              <a:t>in the History of (Crypto)Money</a:t>
            </a:r>
          </a:p>
        </p:txBody>
      </p:sp>
      <p:sp>
        <p:nvSpPr>
          <p:cNvPr id="3" name="Text Placeholder 2"/>
          <p:cNvSpPr>
            <a:spLocks noGrp="1"/>
          </p:cNvSpPr>
          <p:nvPr>
            <p:ph type="body" idx="1"/>
          </p:nvPr>
        </p:nvSpPr>
        <p:spPr>
          <a:xfrm>
            <a:off x="457200" y="1329928"/>
            <a:ext cx="4040188" cy="479822"/>
          </a:xfrm>
        </p:spPr>
        <p:txBody>
          <a:bodyPr/>
          <a:lstStyle/>
          <a:p>
            <a:pPr algn="ctr"/>
            <a:r>
              <a:rPr lang="en-US" dirty="0"/>
              <a:t>gold</a:t>
            </a:r>
          </a:p>
        </p:txBody>
      </p:sp>
      <p:sp>
        <p:nvSpPr>
          <p:cNvPr id="4" name="Content Placeholder 3"/>
          <p:cNvSpPr>
            <a:spLocks noGrp="1"/>
          </p:cNvSpPr>
          <p:nvPr>
            <p:ph sz="half" idx="2"/>
          </p:nvPr>
        </p:nvSpPr>
        <p:spPr>
          <a:xfrm>
            <a:off x="457200" y="1818084"/>
            <a:ext cx="4040188" cy="2963466"/>
          </a:xfrm>
        </p:spPr>
        <p:txBody>
          <a:bodyPr>
            <a:normAutofit fontScale="85000" lnSpcReduction="10000"/>
          </a:bodyPr>
          <a:lstStyle/>
          <a:p>
            <a:r>
              <a:rPr lang="en-US" dirty="0"/>
              <a:t>Its adoption was not centrally planned</a:t>
            </a:r>
          </a:p>
          <a:p>
            <a:r>
              <a:rPr lang="en-US" dirty="0"/>
              <a:t>For centuries it has been the most successful form of money</a:t>
            </a:r>
          </a:p>
          <a:p>
            <a:r>
              <a:rPr lang="en-US" dirty="0"/>
              <a:t>It has bootstrapped all monetary systems we know of</a:t>
            </a:r>
          </a:p>
          <a:p>
            <a:r>
              <a:rPr lang="en-US" dirty="0"/>
              <a:t>It has been surpassed by other kind of money without becoming obsolete</a:t>
            </a:r>
          </a:p>
        </p:txBody>
      </p:sp>
      <p:sp>
        <p:nvSpPr>
          <p:cNvPr id="5" name="Text Placeholder 4"/>
          <p:cNvSpPr>
            <a:spLocks noGrp="1"/>
          </p:cNvSpPr>
          <p:nvPr>
            <p:ph type="body" sz="quarter" idx="3"/>
          </p:nvPr>
        </p:nvSpPr>
        <p:spPr>
          <a:xfrm>
            <a:off x="4645026" y="1329928"/>
            <a:ext cx="4041775" cy="479822"/>
          </a:xfrm>
        </p:spPr>
        <p:txBody>
          <a:bodyPr/>
          <a:lstStyle/>
          <a:p>
            <a:pPr algn="ctr"/>
            <a:r>
              <a:rPr lang="en-US" dirty="0"/>
              <a:t>bitcoin</a:t>
            </a:r>
          </a:p>
        </p:txBody>
      </p:sp>
      <p:sp>
        <p:nvSpPr>
          <p:cNvPr id="6" name="Content Placeholder 5"/>
          <p:cNvSpPr>
            <a:spLocks noGrp="1"/>
          </p:cNvSpPr>
          <p:nvPr>
            <p:ph sz="quarter" idx="4"/>
          </p:nvPr>
        </p:nvSpPr>
        <p:spPr>
          <a:xfrm>
            <a:off x="4645026" y="1818084"/>
            <a:ext cx="4194174" cy="2963466"/>
          </a:xfrm>
        </p:spPr>
        <p:txBody>
          <a:bodyPr>
            <a:normAutofit fontScale="85000" lnSpcReduction="10000"/>
          </a:bodyPr>
          <a:lstStyle/>
          <a:p>
            <a:r>
              <a:rPr lang="en-US" dirty="0"/>
              <a:t>Its adoption has not been centrally planned</a:t>
            </a:r>
          </a:p>
          <a:p>
            <a:r>
              <a:rPr lang="en-US" dirty="0"/>
              <a:t>It is the most successful form of cryptocurrency</a:t>
            </a:r>
          </a:p>
          <a:p>
            <a:r>
              <a:rPr lang="en-US" dirty="0"/>
              <a:t>It will bootstrap new monetary systems</a:t>
            </a:r>
          </a:p>
          <a:p>
            <a:r>
              <a:rPr lang="en-US" dirty="0"/>
              <a:t>It might be surpassed by more advanced type of cryptocurrencies without becoming obsolete</a:t>
            </a:r>
          </a:p>
        </p:txBody>
      </p:sp>
    </p:spTree>
    <p:extLst>
      <p:ext uri="{BB962C8B-B14F-4D97-AF65-F5344CB8AC3E}">
        <p14:creationId xmlns:p14="http://schemas.microsoft.com/office/powerpoint/2010/main" val="36939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Table of Contents</a:t>
            </a:r>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dirty="0"/>
              <a:t>Internet Money</a:t>
            </a:r>
          </a:p>
          <a:p>
            <a:pPr marL="514350" indent="-514350">
              <a:buFont typeface="+mj-lt"/>
              <a:buAutoNum type="arabicPeriod"/>
            </a:pPr>
            <a:r>
              <a:rPr lang="en-US" dirty="0"/>
              <a:t>The Double Spending Problem</a:t>
            </a:r>
          </a:p>
          <a:p>
            <a:pPr marL="514350" indent="-514350">
              <a:buFont typeface="+mj-lt"/>
              <a:buAutoNum type="arabicPeriod"/>
            </a:pPr>
            <a:r>
              <a:rPr lang="en-US" dirty="0"/>
              <a:t>Bitcoin as Digital Gold</a:t>
            </a:r>
          </a:p>
          <a:p>
            <a:pPr marL="514350" indent="-514350">
              <a:buFont typeface="+mj-lt"/>
              <a:buAutoNum type="arabicPeriod"/>
            </a:pPr>
            <a:r>
              <a:rPr lang="en-US" b="1" dirty="0"/>
              <a:t>Blockchain Without Bitcoin</a:t>
            </a:r>
          </a:p>
          <a:p>
            <a:pPr marL="514350" indent="-514350">
              <a:buFont typeface="+mj-lt"/>
              <a:buAutoNum type="arabicPeriod"/>
            </a:pPr>
            <a:r>
              <a:rPr lang="en-US" dirty="0"/>
              <a:t>Beyond Bitcoin: Notarization</a:t>
            </a:r>
          </a:p>
          <a:p>
            <a:pPr marL="514350" indent="-514350">
              <a:buFont typeface="+mj-lt"/>
              <a:buAutoNum type="arabicPeriod"/>
            </a:pPr>
            <a:r>
              <a:rPr lang="en-US" dirty="0"/>
              <a:t>Bitcoin as Investment Asset</a:t>
            </a:r>
          </a:p>
        </p:txBody>
      </p:sp>
    </p:spTree>
    <p:extLst>
      <p:ext uri="{BB962C8B-B14F-4D97-AF65-F5344CB8AC3E}">
        <p14:creationId xmlns:p14="http://schemas.microsoft.com/office/powerpoint/2010/main" val="55764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Blockchain?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i="1" dirty="0"/>
              <a:t>[A hash pointer linked list of blocks]</a:t>
            </a:r>
          </a:p>
          <a:p>
            <a:r>
              <a:rPr lang="en-US" dirty="0"/>
              <a:t>An append-only sequential data structure</a:t>
            </a:r>
          </a:p>
          <a:p>
            <a:r>
              <a:rPr lang="en-US" dirty="0"/>
              <a:t>New blocks can only be appended at the end of the chain</a:t>
            </a:r>
          </a:p>
          <a:p>
            <a:r>
              <a:rPr lang="en-US" dirty="0"/>
              <a:t>To change a block in the middle of the chain, all subsequent blocks need to be changed</a:t>
            </a:r>
          </a:p>
          <a:p>
            <a:r>
              <a:rPr lang="en-US" u="sng" dirty="0"/>
              <a:t>Very inefficient compared to a relational database</a:t>
            </a:r>
          </a:p>
        </p:txBody>
      </p:sp>
    </p:spTree>
    <p:extLst>
      <p:ext uri="{BB962C8B-B14F-4D97-AF65-F5344CB8AC3E}">
        <p14:creationId xmlns:p14="http://schemas.microsoft.com/office/powerpoint/2010/main" val="272822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a:t>Blockchain Without Bitcoin</a:t>
            </a:r>
          </a:p>
        </p:txBody>
      </p:sp>
      <p:sp>
        <p:nvSpPr>
          <p:cNvPr id="3" name="Content Placeholder 2"/>
          <p:cNvSpPr>
            <a:spLocks noGrp="1"/>
          </p:cNvSpPr>
          <p:nvPr>
            <p:ph idx="1"/>
          </p:nvPr>
        </p:nvSpPr>
        <p:spPr>
          <a:xfrm>
            <a:off x="457200" y="1047750"/>
            <a:ext cx="8229600" cy="3657600"/>
          </a:xfrm>
        </p:spPr>
        <p:txBody>
          <a:bodyPr>
            <a:noAutofit/>
          </a:bodyPr>
          <a:lstStyle/>
          <a:p>
            <a:pPr marL="0" indent="0" algn="ctr">
              <a:buNone/>
            </a:pPr>
            <a:r>
              <a:rPr lang="en-US" sz="2800" dirty="0"/>
              <a:t>Does it make sense?</a:t>
            </a:r>
          </a:p>
          <a:p>
            <a:pPr marL="0" indent="0">
              <a:buNone/>
            </a:pPr>
            <a:r>
              <a:rPr lang="en-US" sz="2800" dirty="0"/>
              <a:t>No bitcoin</a:t>
            </a:r>
          </a:p>
          <a:p>
            <a:pPr marL="0" indent="0" algn="ctr">
              <a:buNone/>
            </a:pPr>
            <a:r>
              <a:rPr lang="en-US" sz="2800" dirty="0"/>
              <a:t>No asset available to reward miners</a:t>
            </a:r>
          </a:p>
          <a:p>
            <a:pPr marL="0" indent="0" algn="r">
              <a:buNone/>
            </a:pPr>
            <a:r>
              <a:rPr lang="en-US" sz="2800" dirty="0"/>
              <a:t>Appointed validator officials required</a:t>
            </a:r>
          </a:p>
          <a:p>
            <a:pPr marL="0" indent="0" algn="ctr">
              <a:buNone/>
            </a:pPr>
            <a:r>
              <a:rPr lang="en-US" sz="2800" u="sng" dirty="0"/>
              <a:t>Central governance is required!</a:t>
            </a:r>
          </a:p>
          <a:p>
            <a:pPr marL="0" indent="0" algn="ctr">
              <a:buNone/>
            </a:pPr>
            <a:r>
              <a:rPr lang="en-US" sz="2800" i="1" dirty="0"/>
              <a:t>Why should validators use a blockchain,</a:t>
            </a:r>
          </a:p>
          <a:p>
            <a:pPr marL="0" indent="0" algn="ctr">
              <a:buNone/>
            </a:pPr>
            <a:r>
              <a:rPr lang="en-US" sz="2800" i="1" dirty="0"/>
              <a:t>i.e. a subpar data structure, instead of a database?</a:t>
            </a:r>
          </a:p>
        </p:txBody>
      </p:sp>
      <p:pic>
        <p:nvPicPr>
          <p:cNvPr id="2050" name="Picture 2" descr="C:\Users\Nando\AppData\Local\Microsoft\Windows\Temporary Internet Files\Content.IE5\4IFUC0H0\Arrow-Right-12325-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190750"/>
            <a:ext cx="360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Nando\AppData\Local\Microsoft\Windows\Temporary Internet Files\Content.IE5\4IFUC0H0\Arrow-Right-12325-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724150"/>
            <a:ext cx="360000" cy="2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Dramatic Misunderstanding</a:t>
            </a:r>
          </a:p>
        </p:txBody>
      </p:sp>
      <p:sp>
        <p:nvSpPr>
          <p:cNvPr id="3" name="Content Placeholder 2"/>
          <p:cNvSpPr>
            <a:spLocks noGrp="1"/>
          </p:cNvSpPr>
          <p:nvPr>
            <p:ph idx="1"/>
          </p:nvPr>
        </p:nvSpPr>
        <p:spPr/>
        <p:txBody>
          <a:bodyPr>
            <a:noAutofit/>
          </a:bodyPr>
          <a:lstStyle/>
          <a:p>
            <a:pPr marL="0" indent="0">
              <a:buNone/>
            </a:pPr>
            <a:endParaRPr lang="en-US" sz="2600" i="1" dirty="0"/>
          </a:p>
          <a:p>
            <a:pPr marL="0" indent="0">
              <a:buNone/>
            </a:pPr>
            <a:r>
              <a:rPr lang="en-US" sz="2600" i="1" dirty="0"/>
              <a:t>“When a wise man points at the </a:t>
            </a:r>
            <a:r>
              <a:rPr lang="en-US" sz="2600" b="1" i="1" dirty="0">
                <a:solidFill>
                  <a:srgbClr val="FF0000"/>
                </a:solidFill>
              </a:rPr>
              <a:t>moon</a:t>
            </a:r>
            <a:r>
              <a:rPr lang="en-US" sz="2600" i="1" dirty="0"/>
              <a:t> the fool examines the </a:t>
            </a:r>
            <a:r>
              <a:rPr lang="en-US" sz="2600" b="1" i="1" dirty="0"/>
              <a:t>finger</a:t>
            </a:r>
            <a:r>
              <a:rPr lang="en-US" sz="2600" i="1" dirty="0"/>
              <a:t>.”</a:t>
            </a:r>
            <a:r>
              <a:rPr lang="en-US" sz="2600" dirty="0"/>
              <a:t> (Confucius)</a:t>
            </a:r>
          </a:p>
          <a:p>
            <a:pPr marL="0" indent="0">
              <a:buNone/>
            </a:pPr>
            <a:endParaRPr lang="en-US" sz="2600" i="1" dirty="0"/>
          </a:p>
          <a:p>
            <a:pPr marL="0" indent="0">
              <a:buNone/>
            </a:pPr>
            <a:r>
              <a:rPr lang="en-US" sz="2600" i="1" dirty="0"/>
              <a:t>“When a wise man points at the </a:t>
            </a:r>
            <a:r>
              <a:rPr lang="en-US" sz="2600" b="1" i="1" dirty="0">
                <a:solidFill>
                  <a:srgbClr val="FF0000"/>
                </a:solidFill>
              </a:rPr>
              <a:t>bitcoin</a:t>
            </a:r>
            <a:r>
              <a:rPr lang="en-US" sz="2600" i="1" dirty="0"/>
              <a:t> the fool examines the </a:t>
            </a:r>
            <a:r>
              <a:rPr lang="en-US" sz="2600" b="1" i="1" dirty="0"/>
              <a:t>blockchain</a:t>
            </a:r>
            <a:r>
              <a:rPr lang="en-US" sz="2600" i="1" dirty="0"/>
              <a:t>.” </a:t>
            </a:r>
            <a:r>
              <a:rPr lang="en-US" sz="2600" dirty="0"/>
              <a:t>(Ametrano)</a:t>
            </a:r>
          </a:p>
        </p:txBody>
      </p:sp>
    </p:spTree>
    <p:extLst>
      <p:ext uri="{BB962C8B-B14F-4D97-AF65-F5344CB8AC3E}">
        <p14:creationId xmlns:p14="http://schemas.microsoft.com/office/powerpoint/2010/main" val="384576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33800" cy="4194572"/>
          </a:xfrm>
        </p:spPr>
        <p:txBody>
          <a:bodyPr>
            <a:normAutofit/>
          </a:bodyPr>
          <a:lstStyle/>
          <a:p>
            <a:br>
              <a:rPr lang="en-US" i="1" dirty="0"/>
            </a:br>
            <a:r>
              <a:rPr lang="en-US" i="1" dirty="0"/>
              <a:t>“Blockchain – not bitcoin –</a:t>
            </a:r>
            <a:br>
              <a:rPr lang="en-US" i="1" dirty="0"/>
            </a:br>
            <a:r>
              <a:rPr lang="en-US" i="1" dirty="0"/>
              <a:t>will prove revolutionary in banking”</a:t>
            </a:r>
          </a:p>
        </p:txBody>
      </p:sp>
      <p:sp>
        <p:nvSpPr>
          <p:cNvPr id="3" name="Content Placeholder 2"/>
          <p:cNvSpPr>
            <a:spLocks noGrp="1"/>
          </p:cNvSpPr>
          <p:nvPr>
            <p:ph idx="1"/>
          </p:nvPr>
        </p:nvSpPr>
        <p:spPr>
          <a:xfrm>
            <a:off x="457200" y="4476751"/>
            <a:ext cx="8229600" cy="422673"/>
          </a:xfrm>
        </p:spPr>
        <p:txBody>
          <a:bodyPr>
            <a:normAutofit/>
          </a:bodyPr>
          <a:lstStyle/>
          <a:p>
            <a:pPr marL="0" indent="0" algn="ctr">
              <a:buNone/>
            </a:pPr>
            <a:r>
              <a:rPr lang="en-US" sz="1100" dirty="0">
                <a:hlinkClick r:id="rId3"/>
              </a:rPr>
              <a:t>http://www.economist.com/news/leaders/21677198-technology-behind-bitcoin-could-transform-how-economy-works-trust-machine</a:t>
            </a:r>
            <a:endParaRPr lang="en-US" sz="1100" dirty="0"/>
          </a:p>
        </p:txBody>
      </p:sp>
      <p:pic>
        <p:nvPicPr>
          <p:cNvPr id="4" name="Picture 3" descr="C:\Users\u300778\Downloads\economist cover-2.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57800" y="171163"/>
            <a:ext cx="3429000" cy="43055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40000">
            <a:off x="-39738" y="262436"/>
            <a:ext cx="1512299" cy="646331"/>
          </a:xfrm>
          <a:prstGeom prst="rect">
            <a:avLst/>
          </a:prstGeom>
          <a:noFill/>
          <a:scene3d>
            <a:camera prst="orthographicFront">
              <a:rot lat="0" lon="0" rev="0"/>
            </a:camera>
            <a:lightRig rig="threePt" dir="t"/>
          </a:scene3d>
        </p:spPr>
        <p:txBody>
          <a:bodyPr wrap="square" rtlCol="0">
            <a:spAutoFit/>
          </a:bodyPr>
          <a:lstStyle/>
          <a:p>
            <a:r>
              <a:rPr lang="en-US" sz="3600" dirty="0">
                <a:solidFill>
                  <a:schemeClr val="accent2"/>
                </a:solidFill>
              </a:rPr>
              <a:t>Really?</a:t>
            </a:r>
          </a:p>
        </p:txBody>
      </p:sp>
    </p:spTree>
    <p:extLst>
      <p:ext uri="{BB962C8B-B14F-4D97-AF65-F5344CB8AC3E}">
        <p14:creationId xmlns:p14="http://schemas.microsoft.com/office/powerpoint/2010/main" val="42370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05979"/>
            <a:ext cx="8717280" cy="857250"/>
          </a:xfrm>
        </p:spPr>
        <p:txBody>
          <a:bodyPr>
            <a:normAutofit/>
          </a:bodyPr>
          <a:lstStyle/>
          <a:p>
            <a:r>
              <a:rPr lang="en-US" sz="3600" dirty="0"/>
              <a:t>Why is finance fascinated with blockchain?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i="1" dirty="0"/>
              <a:t>Blockchain transactions are immediately validated and cleared, then settled shortly thereafter,</a:t>
            </a:r>
          </a:p>
          <a:p>
            <a:pPr marL="0" indent="0" algn="ctr">
              <a:buNone/>
            </a:pPr>
            <a:r>
              <a:rPr lang="en-US" i="1" dirty="0"/>
              <a:t>automatically without a central authority</a:t>
            </a:r>
          </a:p>
          <a:p>
            <a:endParaRPr lang="en-US" dirty="0"/>
          </a:p>
          <a:p>
            <a:r>
              <a:rPr lang="en-US" dirty="0"/>
              <a:t>In the financial world, cash transactions only are cleared and settled automatically without a central authority</a:t>
            </a:r>
          </a:p>
          <a:p>
            <a:endParaRPr lang="en-US" sz="2400" dirty="0"/>
          </a:p>
        </p:txBody>
      </p:sp>
      <p:sp>
        <p:nvSpPr>
          <p:cNvPr id="4" name="Footer Placeholder 3">
            <a:extLst>
              <a:ext uri="{FF2B5EF4-FFF2-40B4-BE49-F238E27FC236}">
                <a16:creationId xmlns:a16="http://schemas.microsoft.com/office/drawing/2014/main" id="{3A28B1E1-E9DF-4036-AB41-4F025D46A247}"/>
              </a:ext>
            </a:extLst>
          </p:cNvPr>
          <p:cNvSpPr>
            <a:spLocks noGrp="1"/>
          </p:cNvSpPr>
          <p:nvPr>
            <p:ph type="ftr" sz="quarter" idx="11"/>
          </p:nvPr>
        </p:nvSpPr>
        <p:spPr/>
        <p:txBody>
          <a:bodyPr/>
          <a:lstStyle/>
          <a:p>
            <a:r>
              <a:rPr lang="en-US"/>
              <a:t>© Ferdinando Ametrano 2018</a:t>
            </a:r>
            <a:endParaRPr lang="en-US" dirty="0"/>
          </a:p>
        </p:txBody>
      </p:sp>
      <p:sp>
        <p:nvSpPr>
          <p:cNvPr id="5" name="Slide Number Placeholder 4">
            <a:extLst>
              <a:ext uri="{FF2B5EF4-FFF2-40B4-BE49-F238E27FC236}">
                <a16:creationId xmlns:a16="http://schemas.microsoft.com/office/drawing/2014/main" id="{1EAC8491-CF85-4EC4-9209-2A9E75F5CA2E}"/>
              </a:ext>
            </a:extLst>
          </p:cNvPr>
          <p:cNvSpPr>
            <a:spLocks noGrp="1"/>
          </p:cNvSpPr>
          <p:nvPr>
            <p:ph type="sldNum" sz="quarter" idx="12"/>
          </p:nvPr>
        </p:nvSpPr>
        <p:spPr/>
        <p:txBody>
          <a:bodyPr/>
          <a:lstStyle/>
          <a:p>
            <a:fld id="{C58953F8-004C-437F-B71F-945EC4F6BC48}" type="slidenum">
              <a:rPr lang="en-US" smtClean="0"/>
              <a:pPr/>
              <a:t>29</a:t>
            </a:fld>
            <a:r>
              <a:rPr lang="en-US"/>
              <a:t>/114</a:t>
            </a:r>
            <a:endParaRPr lang="en-US" dirty="0"/>
          </a:p>
        </p:txBody>
      </p:sp>
    </p:spTree>
    <p:extLst>
      <p:ext uri="{BB962C8B-B14F-4D97-AF65-F5344CB8AC3E}">
        <p14:creationId xmlns:p14="http://schemas.microsoft.com/office/powerpoint/2010/main" val="23003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Table of Contents</a:t>
            </a:r>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b="1" dirty="0"/>
              <a:t>Internet Money</a:t>
            </a:r>
          </a:p>
          <a:p>
            <a:pPr marL="514350" indent="-514350">
              <a:buFont typeface="+mj-lt"/>
              <a:buAutoNum type="arabicPeriod"/>
            </a:pPr>
            <a:r>
              <a:rPr lang="en-US" dirty="0"/>
              <a:t>The Double Spending Problem</a:t>
            </a:r>
          </a:p>
          <a:p>
            <a:pPr marL="514350" indent="-514350">
              <a:buFont typeface="+mj-lt"/>
              <a:buAutoNum type="arabicPeriod"/>
            </a:pPr>
            <a:r>
              <a:rPr lang="en-US" dirty="0"/>
              <a:t>Bitcoin as Digital Gold</a:t>
            </a:r>
          </a:p>
          <a:p>
            <a:pPr marL="514350" indent="-514350">
              <a:buFont typeface="+mj-lt"/>
              <a:buAutoNum type="arabicPeriod"/>
            </a:pPr>
            <a:r>
              <a:rPr lang="en-US" dirty="0"/>
              <a:t>Blockchain Without Bitcoin</a:t>
            </a:r>
          </a:p>
          <a:p>
            <a:pPr marL="514350" indent="-514350">
              <a:buFont typeface="+mj-lt"/>
              <a:buAutoNum type="arabicPeriod"/>
            </a:pPr>
            <a:r>
              <a:rPr lang="en-US" dirty="0"/>
              <a:t>Blockchain Beyond Bitcoin: Notarization</a:t>
            </a:r>
          </a:p>
          <a:p>
            <a:pPr marL="514350" indent="-514350">
              <a:buFont typeface="+mj-lt"/>
              <a:buAutoNum type="arabicPeriod"/>
            </a:pPr>
            <a:r>
              <a:rPr lang="en-US" dirty="0"/>
              <a:t>Blockchain and Shipping Industry</a:t>
            </a:r>
          </a:p>
        </p:txBody>
      </p:sp>
    </p:spTree>
    <p:extLst>
      <p:ext uri="{BB962C8B-B14F-4D97-AF65-F5344CB8AC3E}">
        <p14:creationId xmlns:p14="http://schemas.microsoft.com/office/powerpoint/2010/main" val="421240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Consensus by reconciliation</a:t>
            </a:r>
          </a:p>
        </p:txBody>
      </p:sp>
      <p:sp>
        <p:nvSpPr>
          <p:cNvPr id="3" name="Segnaposto contenuto 2"/>
          <p:cNvSpPr>
            <a:spLocks noGrp="1"/>
          </p:cNvSpPr>
          <p:nvPr>
            <p:ph idx="1"/>
          </p:nvPr>
        </p:nvSpPr>
        <p:spPr/>
        <p:txBody>
          <a:bodyPr>
            <a:normAutofit lnSpcReduction="10000"/>
          </a:bodyPr>
          <a:lstStyle/>
          <a:p>
            <a:r>
              <a:rPr lang="en-US" dirty="0"/>
              <a:t>Financial transactions that take milliseconds to execute, clear and settle in days </a:t>
            </a:r>
          </a:p>
          <a:p>
            <a:r>
              <a:rPr lang="en-US" dirty="0"/>
              <a:t>Not a technological problem</a:t>
            </a:r>
          </a:p>
          <a:p>
            <a:r>
              <a:rPr lang="en-US" dirty="0"/>
              <a:t>Consensus by reconciliation of multiple independent ledgers: a </a:t>
            </a:r>
            <a:r>
              <a:rPr lang="en-US" i="1" dirty="0"/>
              <a:t>checks and balances</a:t>
            </a:r>
            <a:r>
              <a:rPr lang="en-US" dirty="0"/>
              <a:t> system that allows for prescriptions, corrections, and restrictions</a:t>
            </a:r>
          </a:p>
        </p:txBody>
      </p:sp>
      <p:sp>
        <p:nvSpPr>
          <p:cNvPr id="4" name="Footer Placeholder 3">
            <a:extLst>
              <a:ext uri="{FF2B5EF4-FFF2-40B4-BE49-F238E27FC236}">
                <a16:creationId xmlns:a16="http://schemas.microsoft.com/office/drawing/2014/main" id="{A2633D47-63DE-416D-A2EE-15814C1AD5E3}"/>
              </a:ext>
            </a:extLst>
          </p:cNvPr>
          <p:cNvSpPr>
            <a:spLocks noGrp="1"/>
          </p:cNvSpPr>
          <p:nvPr>
            <p:ph type="ftr" sz="quarter" idx="11"/>
          </p:nvPr>
        </p:nvSpPr>
        <p:spPr/>
        <p:txBody>
          <a:bodyPr/>
          <a:lstStyle/>
          <a:p>
            <a:r>
              <a:rPr lang="en-US"/>
              <a:t>© Ferdinando Ametrano 2018</a:t>
            </a:r>
            <a:endParaRPr lang="en-US" dirty="0"/>
          </a:p>
        </p:txBody>
      </p:sp>
      <p:sp>
        <p:nvSpPr>
          <p:cNvPr id="5" name="Slide Number Placeholder 4">
            <a:extLst>
              <a:ext uri="{FF2B5EF4-FFF2-40B4-BE49-F238E27FC236}">
                <a16:creationId xmlns:a16="http://schemas.microsoft.com/office/drawing/2014/main" id="{8EA78BAE-6B29-4BF3-AC61-40D75093B114}"/>
              </a:ext>
            </a:extLst>
          </p:cNvPr>
          <p:cNvSpPr>
            <a:spLocks noGrp="1"/>
          </p:cNvSpPr>
          <p:nvPr>
            <p:ph type="sldNum" sz="quarter" idx="12"/>
          </p:nvPr>
        </p:nvSpPr>
        <p:spPr/>
        <p:txBody>
          <a:bodyPr/>
          <a:lstStyle/>
          <a:p>
            <a:fld id="{C58953F8-004C-437F-B71F-945EC4F6BC48}" type="slidenum">
              <a:rPr lang="en-US" smtClean="0"/>
              <a:pPr/>
              <a:t>30</a:t>
            </a:fld>
            <a:r>
              <a:rPr lang="en-US"/>
              <a:t>/114</a:t>
            </a:r>
            <a:endParaRPr lang="en-US" dirty="0"/>
          </a:p>
        </p:txBody>
      </p:sp>
    </p:spTree>
    <p:extLst>
      <p:ext uri="{BB962C8B-B14F-4D97-AF65-F5344CB8AC3E}">
        <p14:creationId xmlns:p14="http://schemas.microsoft.com/office/powerpoint/2010/main" val="26809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The Mirage of Low Operational Costs</a:t>
            </a:r>
          </a:p>
        </p:txBody>
      </p:sp>
      <p:sp>
        <p:nvSpPr>
          <p:cNvPr id="3" name="Segnaposto contenuto 2"/>
          <p:cNvSpPr>
            <a:spLocks noGrp="1"/>
          </p:cNvSpPr>
          <p:nvPr>
            <p:ph idx="1"/>
          </p:nvPr>
        </p:nvSpPr>
        <p:spPr/>
        <p:txBody>
          <a:bodyPr>
            <a:normAutofit fontScale="85000" lnSpcReduction="10000"/>
          </a:bodyPr>
          <a:lstStyle/>
          <a:p>
            <a:r>
              <a:rPr lang="en-US" dirty="0"/>
              <a:t>If one takes into account the seigniorage revenues invested, each transaction on the bitcoin blockchain has a cost of about 10USD</a:t>
            </a:r>
          </a:p>
          <a:p>
            <a:r>
              <a:rPr lang="en-US" dirty="0"/>
              <a:t>Cheaper forms of consensus have not been proven yet</a:t>
            </a:r>
          </a:p>
          <a:p>
            <a:r>
              <a:rPr lang="en-US" dirty="0"/>
              <a:t>Even in the case of basic bilateral consensus through digital signatures (something hardly innovative or disruptive...) the integration cost in the existing infrastructure is not going to be irrelevant</a:t>
            </a:r>
          </a:p>
        </p:txBody>
      </p:sp>
      <p:sp>
        <p:nvSpPr>
          <p:cNvPr id="4" name="Footer Placeholder 3">
            <a:extLst>
              <a:ext uri="{FF2B5EF4-FFF2-40B4-BE49-F238E27FC236}">
                <a16:creationId xmlns:a16="http://schemas.microsoft.com/office/drawing/2014/main" id="{2C29C659-72CD-4AF9-A217-B0BC845AF516}"/>
              </a:ext>
            </a:extLst>
          </p:cNvPr>
          <p:cNvSpPr>
            <a:spLocks noGrp="1"/>
          </p:cNvSpPr>
          <p:nvPr>
            <p:ph type="ftr" sz="quarter" idx="11"/>
          </p:nvPr>
        </p:nvSpPr>
        <p:spPr/>
        <p:txBody>
          <a:bodyPr/>
          <a:lstStyle/>
          <a:p>
            <a:r>
              <a:rPr lang="en-US"/>
              <a:t>© Ferdinando Ametrano 2018</a:t>
            </a:r>
            <a:endParaRPr lang="en-US" dirty="0"/>
          </a:p>
        </p:txBody>
      </p:sp>
      <p:sp>
        <p:nvSpPr>
          <p:cNvPr id="5" name="Slide Number Placeholder 4">
            <a:extLst>
              <a:ext uri="{FF2B5EF4-FFF2-40B4-BE49-F238E27FC236}">
                <a16:creationId xmlns:a16="http://schemas.microsoft.com/office/drawing/2014/main" id="{A1DE8B82-53C2-4684-84D8-3B917F4174C1}"/>
              </a:ext>
            </a:extLst>
          </p:cNvPr>
          <p:cNvSpPr>
            <a:spLocks noGrp="1"/>
          </p:cNvSpPr>
          <p:nvPr>
            <p:ph type="sldNum" sz="quarter" idx="12"/>
          </p:nvPr>
        </p:nvSpPr>
        <p:spPr/>
        <p:txBody>
          <a:bodyPr/>
          <a:lstStyle/>
          <a:p>
            <a:fld id="{C58953F8-004C-437F-B71F-945EC4F6BC48}" type="slidenum">
              <a:rPr lang="en-US" smtClean="0"/>
              <a:pPr/>
              <a:t>31</a:t>
            </a:fld>
            <a:r>
              <a:rPr lang="en-US"/>
              <a:t>/114</a:t>
            </a:r>
            <a:endParaRPr lang="en-US" dirty="0"/>
          </a:p>
        </p:txBody>
      </p:sp>
    </p:spTree>
    <p:extLst>
      <p:ext uri="{BB962C8B-B14F-4D97-AF65-F5344CB8AC3E}">
        <p14:creationId xmlns:p14="http://schemas.microsoft.com/office/powerpoint/2010/main" val="14497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a:t>Single Shared Data Set</a:t>
            </a:r>
          </a:p>
        </p:txBody>
      </p:sp>
      <p:sp>
        <p:nvSpPr>
          <p:cNvPr id="3" name="Segnaposto contenuto 2"/>
          <p:cNvSpPr>
            <a:spLocks noGrp="1"/>
          </p:cNvSpPr>
          <p:nvPr>
            <p:ph idx="1"/>
          </p:nvPr>
        </p:nvSpPr>
        <p:spPr/>
        <p:txBody>
          <a:bodyPr>
            <a:normAutofit fontScale="92500" lnSpcReduction="20000"/>
          </a:bodyPr>
          <a:lstStyle/>
          <a:p>
            <a:r>
              <a:rPr lang="en-US" noProof="0" dirty="0"/>
              <a:t>Single data source, avoiding reconciliation</a:t>
            </a:r>
          </a:p>
          <a:p>
            <a:r>
              <a:rPr lang="en-US" noProof="0" dirty="0"/>
              <a:t>Without a central governing node how to manage priorities between conflicting updates? Which consensus model?</a:t>
            </a:r>
          </a:p>
          <a:p>
            <a:r>
              <a:rPr lang="en-US" noProof="0" dirty="0"/>
              <a:t>Bilateral consensus? Really?!?!?</a:t>
            </a:r>
          </a:p>
          <a:p>
            <a:r>
              <a:rPr lang="en-US" noProof="0" dirty="0"/>
              <a:t>Central governance: back to DB admin</a:t>
            </a:r>
          </a:p>
          <a:p>
            <a:r>
              <a:rPr lang="en-US" noProof="0" dirty="0"/>
              <a:t>What if the single authoritative data source is hacked? Which reference can be used to fix it?</a:t>
            </a:r>
          </a:p>
        </p:txBody>
      </p:sp>
      <p:sp>
        <p:nvSpPr>
          <p:cNvPr id="4" name="Footer Placeholder 3">
            <a:extLst>
              <a:ext uri="{FF2B5EF4-FFF2-40B4-BE49-F238E27FC236}">
                <a16:creationId xmlns:a16="http://schemas.microsoft.com/office/drawing/2014/main" id="{9C0D4242-4DDE-4E4C-88CF-D143E0B939B2}"/>
              </a:ext>
            </a:extLst>
          </p:cNvPr>
          <p:cNvSpPr>
            <a:spLocks noGrp="1"/>
          </p:cNvSpPr>
          <p:nvPr>
            <p:ph type="ftr" sz="quarter" idx="11"/>
          </p:nvPr>
        </p:nvSpPr>
        <p:spPr/>
        <p:txBody>
          <a:bodyPr/>
          <a:lstStyle/>
          <a:p>
            <a:r>
              <a:rPr lang="en-US"/>
              <a:t>© Ferdinando Ametrano 2018</a:t>
            </a:r>
            <a:endParaRPr lang="en-US" dirty="0"/>
          </a:p>
        </p:txBody>
      </p:sp>
      <p:sp>
        <p:nvSpPr>
          <p:cNvPr id="5" name="Slide Number Placeholder 4">
            <a:extLst>
              <a:ext uri="{FF2B5EF4-FFF2-40B4-BE49-F238E27FC236}">
                <a16:creationId xmlns:a16="http://schemas.microsoft.com/office/drawing/2014/main" id="{C47A4BBD-3855-441B-9058-B082D035625D}"/>
              </a:ext>
            </a:extLst>
          </p:cNvPr>
          <p:cNvSpPr>
            <a:spLocks noGrp="1"/>
          </p:cNvSpPr>
          <p:nvPr>
            <p:ph type="sldNum" sz="quarter" idx="12"/>
          </p:nvPr>
        </p:nvSpPr>
        <p:spPr/>
        <p:txBody>
          <a:bodyPr/>
          <a:lstStyle/>
          <a:p>
            <a:fld id="{C58953F8-004C-437F-B71F-945EC4F6BC48}" type="slidenum">
              <a:rPr lang="en-US" smtClean="0"/>
              <a:pPr/>
              <a:t>32</a:t>
            </a:fld>
            <a:r>
              <a:rPr lang="en-US"/>
              <a:t>/114</a:t>
            </a:r>
            <a:endParaRPr lang="en-US" dirty="0"/>
          </a:p>
        </p:txBody>
      </p:sp>
    </p:spTree>
    <p:extLst>
      <p:ext uri="{BB962C8B-B14F-4D97-AF65-F5344CB8AC3E}">
        <p14:creationId xmlns:p14="http://schemas.microsoft.com/office/powerpoint/2010/main" val="35002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AB5F-3A44-40BC-9D3D-75E09F7E8C75}"/>
              </a:ext>
            </a:extLst>
          </p:cNvPr>
          <p:cNvSpPr>
            <a:spLocks noGrp="1"/>
          </p:cNvSpPr>
          <p:nvPr>
            <p:ph type="title"/>
          </p:nvPr>
        </p:nvSpPr>
        <p:spPr/>
        <p:txBody>
          <a:bodyPr>
            <a:normAutofit/>
          </a:bodyPr>
          <a:lstStyle/>
          <a:p>
            <a:r>
              <a:rPr lang="en-US" dirty="0"/>
              <a:t>Blockchain as Distributed Database</a:t>
            </a:r>
          </a:p>
        </p:txBody>
      </p:sp>
      <p:sp>
        <p:nvSpPr>
          <p:cNvPr id="3" name="Content Placeholder 2">
            <a:extLst>
              <a:ext uri="{FF2B5EF4-FFF2-40B4-BE49-F238E27FC236}">
                <a16:creationId xmlns:a16="http://schemas.microsoft.com/office/drawing/2014/main" id="{C0D71780-3AC7-40D0-AF4C-C8E9F30238F1}"/>
              </a:ext>
            </a:extLst>
          </p:cNvPr>
          <p:cNvSpPr>
            <a:spLocks noGrp="1"/>
          </p:cNvSpPr>
          <p:nvPr>
            <p:ph idx="1"/>
          </p:nvPr>
        </p:nvSpPr>
        <p:spPr/>
        <p:txBody>
          <a:bodyPr>
            <a:normAutofit/>
          </a:bodyPr>
          <a:lstStyle/>
          <a:p>
            <a:r>
              <a:rPr lang="en-US" dirty="0"/>
              <a:t>Incremental evolution from standard databases, also available using traditional distributed databases techniques</a:t>
            </a:r>
          </a:p>
          <a:p>
            <a:r>
              <a:rPr lang="en-US" dirty="0"/>
              <a:t>Blockchains have not been designed to be used as databases: poor writing performances and abysmal querying abilities</a:t>
            </a:r>
          </a:p>
          <a:p>
            <a:endParaRPr lang="en-US" dirty="0"/>
          </a:p>
        </p:txBody>
      </p:sp>
    </p:spTree>
    <p:extLst>
      <p:ext uri="{BB962C8B-B14F-4D97-AF65-F5344CB8AC3E}">
        <p14:creationId xmlns:p14="http://schemas.microsoft.com/office/powerpoint/2010/main" val="37688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 Use Cases Are Still Missing</a:t>
            </a:r>
          </a:p>
        </p:txBody>
      </p:sp>
      <p:sp>
        <p:nvSpPr>
          <p:cNvPr id="3" name="Segnaposto contenuto 2"/>
          <p:cNvSpPr>
            <a:spLocks noGrp="1"/>
          </p:cNvSpPr>
          <p:nvPr>
            <p:ph idx="1"/>
          </p:nvPr>
        </p:nvSpPr>
        <p:spPr/>
        <p:txBody>
          <a:bodyPr>
            <a:normAutofit fontScale="92500" lnSpcReduction="10000"/>
          </a:bodyPr>
          <a:lstStyle/>
          <a:p>
            <a:pPr marL="0" indent="0">
              <a:buNone/>
            </a:pPr>
            <a:r>
              <a:rPr lang="en-US" dirty="0"/>
              <a:t>Questions to be answered:</a:t>
            </a:r>
          </a:p>
          <a:p>
            <a:r>
              <a:rPr lang="en-US" dirty="0"/>
              <a:t>Can be achieved with a database?</a:t>
            </a:r>
          </a:p>
          <a:p>
            <a:r>
              <a:rPr lang="en-US" dirty="0"/>
              <a:t>What consensus is required? (distributed, bilateral, centralized)</a:t>
            </a:r>
          </a:p>
          <a:p>
            <a:r>
              <a:rPr lang="en-US" dirty="0"/>
              <a:t>What kind of security is required: preventive, detective, or corrective? (ok / yes today, probably not in the future/ no)</a:t>
            </a:r>
          </a:p>
        </p:txBody>
      </p:sp>
      <p:sp>
        <p:nvSpPr>
          <p:cNvPr id="4" name="Footer Placeholder 3">
            <a:extLst>
              <a:ext uri="{FF2B5EF4-FFF2-40B4-BE49-F238E27FC236}">
                <a16:creationId xmlns:a16="http://schemas.microsoft.com/office/drawing/2014/main" id="{B7C50D9A-78D0-4BDD-8848-2D32C401C109}"/>
              </a:ext>
            </a:extLst>
          </p:cNvPr>
          <p:cNvSpPr>
            <a:spLocks noGrp="1"/>
          </p:cNvSpPr>
          <p:nvPr>
            <p:ph type="ftr" sz="quarter" idx="11"/>
          </p:nvPr>
        </p:nvSpPr>
        <p:spPr/>
        <p:txBody>
          <a:bodyPr/>
          <a:lstStyle/>
          <a:p>
            <a:r>
              <a:rPr lang="en-US"/>
              <a:t>© Ferdinando Ametrano 2018</a:t>
            </a:r>
            <a:endParaRPr lang="en-US" dirty="0"/>
          </a:p>
        </p:txBody>
      </p:sp>
      <p:sp>
        <p:nvSpPr>
          <p:cNvPr id="5" name="Slide Number Placeholder 4">
            <a:extLst>
              <a:ext uri="{FF2B5EF4-FFF2-40B4-BE49-F238E27FC236}">
                <a16:creationId xmlns:a16="http://schemas.microsoft.com/office/drawing/2014/main" id="{83008207-7239-41BB-871D-D4D466B5FE6B}"/>
              </a:ext>
            </a:extLst>
          </p:cNvPr>
          <p:cNvSpPr>
            <a:spLocks noGrp="1"/>
          </p:cNvSpPr>
          <p:nvPr>
            <p:ph type="sldNum" sz="quarter" idx="12"/>
          </p:nvPr>
        </p:nvSpPr>
        <p:spPr/>
        <p:txBody>
          <a:bodyPr/>
          <a:lstStyle/>
          <a:p>
            <a:fld id="{C58953F8-004C-437F-B71F-945EC4F6BC48}" type="slidenum">
              <a:rPr lang="en-US" smtClean="0"/>
              <a:pPr/>
              <a:t>34</a:t>
            </a:fld>
            <a:r>
              <a:rPr lang="en-US"/>
              <a:t>/114</a:t>
            </a:r>
            <a:endParaRPr lang="en-US" dirty="0"/>
          </a:p>
        </p:txBody>
      </p:sp>
    </p:spTree>
    <p:extLst>
      <p:ext uri="{BB962C8B-B14F-4D97-AF65-F5344CB8AC3E}">
        <p14:creationId xmlns:p14="http://schemas.microsoft.com/office/powerpoint/2010/main" val="15692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Cryptography, Not Blockchain</a:t>
            </a:r>
          </a:p>
        </p:txBody>
      </p:sp>
      <p:sp>
        <p:nvSpPr>
          <p:cNvPr id="3" name="Segnaposto contenuto 2"/>
          <p:cNvSpPr>
            <a:spLocks noGrp="1"/>
          </p:cNvSpPr>
          <p:nvPr>
            <p:ph idx="1"/>
          </p:nvPr>
        </p:nvSpPr>
        <p:spPr/>
        <p:txBody>
          <a:bodyPr>
            <a:normAutofit lnSpcReduction="10000"/>
          </a:bodyPr>
          <a:lstStyle/>
          <a:p>
            <a:r>
              <a:rPr lang="en-US" dirty="0"/>
              <a:t>In the nuclear explosion of bitcoin, applied cryptography is the radioactive fallout</a:t>
            </a:r>
          </a:p>
          <a:p>
            <a:r>
              <a:rPr lang="en-US" dirty="0"/>
              <a:t>It can be used to harden existing business processes</a:t>
            </a:r>
          </a:p>
          <a:p>
            <a:endParaRPr lang="en-US" sz="1400" dirty="0"/>
          </a:p>
          <a:p>
            <a:pPr marL="0" indent="0" algn="ctr">
              <a:buNone/>
            </a:pPr>
            <a:r>
              <a:rPr lang="en-US" i="1" dirty="0"/>
              <a:t>Databases on cryptographic steroids</a:t>
            </a:r>
          </a:p>
          <a:p>
            <a:pPr marL="0" indent="0" algn="ctr">
              <a:buNone/>
            </a:pPr>
            <a:r>
              <a:rPr lang="en-US" dirty="0"/>
              <a:t>Evolutionary, non-disruptive, technology</a:t>
            </a:r>
          </a:p>
        </p:txBody>
      </p:sp>
    </p:spTree>
    <p:extLst>
      <p:ext uri="{BB962C8B-B14F-4D97-AF65-F5344CB8AC3E}">
        <p14:creationId xmlns:p14="http://schemas.microsoft.com/office/powerpoint/2010/main" val="30832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Table of Contents</a:t>
            </a:r>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dirty="0"/>
              <a:t>Internet Money</a:t>
            </a:r>
          </a:p>
          <a:p>
            <a:pPr marL="514350" indent="-514350">
              <a:buFont typeface="+mj-lt"/>
              <a:buAutoNum type="arabicPeriod"/>
            </a:pPr>
            <a:r>
              <a:rPr lang="en-US" dirty="0"/>
              <a:t>The Double Spending Problem</a:t>
            </a:r>
          </a:p>
          <a:p>
            <a:pPr marL="514350" indent="-514350">
              <a:buFont typeface="+mj-lt"/>
              <a:buAutoNum type="arabicPeriod"/>
            </a:pPr>
            <a:r>
              <a:rPr lang="en-US" dirty="0"/>
              <a:t>Bitcoin as Digital Gold</a:t>
            </a:r>
          </a:p>
          <a:p>
            <a:pPr marL="514350" indent="-514350">
              <a:buFont typeface="+mj-lt"/>
              <a:buAutoNum type="arabicPeriod"/>
            </a:pPr>
            <a:r>
              <a:rPr lang="en-US" dirty="0"/>
              <a:t>Blockchain Without Bitcoin</a:t>
            </a:r>
          </a:p>
          <a:p>
            <a:pPr marL="514350" indent="-514350">
              <a:buFont typeface="+mj-lt"/>
              <a:buAutoNum type="arabicPeriod"/>
            </a:pPr>
            <a:r>
              <a:rPr lang="en-US" b="1" dirty="0"/>
              <a:t>Beyond Bitcoin: Notarization</a:t>
            </a:r>
          </a:p>
          <a:p>
            <a:pPr marL="514350" indent="-514350">
              <a:buFont typeface="+mj-lt"/>
              <a:buAutoNum type="arabicPeriod"/>
            </a:pPr>
            <a:r>
              <a:rPr lang="en-US" dirty="0"/>
              <a:t>Bitcoin as Investment Asset</a:t>
            </a:r>
          </a:p>
        </p:txBody>
      </p:sp>
    </p:spTree>
    <p:extLst>
      <p:ext uri="{BB962C8B-B14F-4D97-AF65-F5344CB8AC3E}">
        <p14:creationId xmlns:p14="http://schemas.microsoft.com/office/powerpoint/2010/main" val="1286011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457F-0AE5-45AC-A373-2178092C1A7C}"/>
              </a:ext>
            </a:extLst>
          </p:cNvPr>
          <p:cNvSpPr>
            <a:spLocks noGrp="1"/>
          </p:cNvSpPr>
          <p:nvPr>
            <p:ph type="title"/>
          </p:nvPr>
        </p:nvSpPr>
        <p:spPr>
          <a:xfrm>
            <a:off x="457200" y="-19050"/>
            <a:ext cx="8229600" cy="857250"/>
          </a:xfrm>
        </p:spPr>
        <p:txBody>
          <a:bodyPr>
            <a:noAutofit/>
          </a:bodyPr>
          <a:lstStyle/>
          <a:p>
            <a:r>
              <a:rPr lang="en-US" sz="3600" dirty="0"/>
              <a:t>Blockchain Beyond Bitcoin: Timestamping</a:t>
            </a:r>
          </a:p>
        </p:txBody>
      </p:sp>
      <p:sp>
        <p:nvSpPr>
          <p:cNvPr id="3" name="Content Placeholder 2">
            <a:extLst>
              <a:ext uri="{FF2B5EF4-FFF2-40B4-BE49-F238E27FC236}">
                <a16:creationId xmlns:a16="http://schemas.microsoft.com/office/drawing/2014/main" id="{6501E06B-9E10-4C3C-9763-1FF3E2E2E053}"/>
              </a:ext>
            </a:extLst>
          </p:cNvPr>
          <p:cNvSpPr>
            <a:spLocks noGrp="1"/>
          </p:cNvSpPr>
          <p:nvPr>
            <p:ph idx="1"/>
          </p:nvPr>
        </p:nvSpPr>
        <p:spPr>
          <a:xfrm>
            <a:off x="457200" y="853678"/>
            <a:ext cx="8229600" cy="3394472"/>
          </a:xfrm>
        </p:spPr>
        <p:txBody>
          <a:bodyPr>
            <a:normAutofit/>
          </a:bodyPr>
          <a:lstStyle/>
          <a:p>
            <a:r>
              <a:rPr lang="en-US" sz="2000" dirty="0"/>
              <a:t>A generic data file can be hashed to producing a short unique identifier, equivalent to its digital fingerprint</a:t>
            </a:r>
          </a:p>
          <a:p>
            <a:r>
              <a:rPr lang="en-US" sz="2000" dirty="0"/>
              <a:t>Such a fingerprint can be associated to a bitcoin transaction (irrelevant amount) and hence registered on the blockchain</a:t>
            </a:r>
          </a:p>
          <a:p>
            <a:r>
              <a:rPr lang="en-US" sz="2000" dirty="0"/>
              <a:t>Blockchain immutability provides time-stamping, proving data the file existence at that moment in time in that specific status</a:t>
            </a:r>
          </a:p>
        </p:txBody>
      </p:sp>
      <p:grpSp>
        <p:nvGrpSpPr>
          <p:cNvPr id="5" name="Group 4">
            <a:extLst>
              <a:ext uri="{FF2B5EF4-FFF2-40B4-BE49-F238E27FC236}">
                <a16:creationId xmlns:a16="http://schemas.microsoft.com/office/drawing/2014/main" id="{8756D63E-0C39-4726-A821-18AF18F83D63}"/>
              </a:ext>
            </a:extLst>
          </p:cNvPr>
          <p:cNvGrpSpPr/>
          <p:nvPr/>
        </p:nvGrpSpPr>
        <p:grpSpPr>
          <a:xfrm>
            <a:off x="4495800" y="3616153"/>
            <a:ext cx="1295400" cy="700598"/>
            <a:chOff x="4267200" y="2370951"/>
            <a:chExt cx="1295400" cy="700598"/>
          </a:xfrm>
        </p:grpSpPr>
        <p:cxnSp>
          <p:nvCxnSpPr>
            <p:cNvPr id="6" name="Shape 250">
              <a:extLst>
                <a:ext uri="{FF2B5EF4-FFF2-40B4-BE49-F238E27FC236}">
                  <a16:creationId xmlns:a16="http://schemas.microsoft.com/office/drawing/2014/main" id="{730C8D1F-B161-475A-9FE3-8C63EA4EDF38}"/>
                </a:ext>
              </a:extLst>
            </p:cNvPr>
            <p:cNvCxnSpPr>
              <a:cxnSpLocks/>
            </p:cNvCxnSpPr>
            <p:nvPr/>
          </p:nvCxnSpPr>
          <p:spPr>
            <a:xfrm>
              <a:off x="4343400" y="2419349"/>
              <a:ext cx="0" cy="652200"/>
            </a:xfrm>
            <a:prstGeom prst="straightConnector1">
              <a:avLst/>
            </a:prstGeom>
            <a:noFill/>
            <a:ln w="9525" cap="flat" cmpd="sng">
              <a:solidFill>
                <a:schemeClr val="dk2"/>
              </a:solidFill>
              <a:prstDash val="solid"/>
              <a:round/>
              <a:headEnd type="none" w="lg" len="lg"/>
              <a:tailEnd type="triangle" w="lg" len="lg"/>
            </a:ln>
          </p:spPr>
        </p:cxnSp>
        <p:sp>
          <p:nvSpPr>
            <p:cNvPr id="7" name="TextBox 6">
              <a:extLst>
                <a:ext uri="{FF2B5EF4-FFF2-40B4-BE49-F238E27FC236}">
                  <a16:creationId xmlns:a16="http://schemas.microsoft.com/office/drawing/2014/main" id="{3563D20F-3733-43AC-9223-B87B31A76784}"/>
                </a:ext>
              </a:extLst>
            </p:cNvPr>
            <p:cNvSpPr txBox="1"/>
            <p:nvPr/>
          </p:nvSpPr>
          <p:spPr>
            <a:xfrm>
              <a:off x="4267200" y="2370951"/>
              <a:ext cx="1295400" cy="276999"/>
            </a:xfrm>
            <a:prstGeom prst="rect">
              <a:avLst/>
            </a:prstGeom>
            <a:noFill/>
          </p:spPr>
          <p:txBody>
            <a:bodyPr wrap="square" rtlCol="0">
              <a:spAutoFit/>
            </a:bodyPr>
            <a:lstStyle/>
            <a:p>
              <a:r>
                <a:rPr lang="en-US" sz="1200" dirty="0"/>
                <a:t>BTC Transaction</a:t>
              </a:r>
            </a:p>
          </p:txBody>
        </p:sp>
      </p:grpSp>
      <p:sp>
        <p:nvSpPr>
          <p:cNvPr id="8" name="Shape 247">
            <a:extLst>
              <a:ext uri="{FF2B5EF4-FFF2-40B4-BE49-F238E27FC236}">
                <a16:creationId xmlns:a16="http://schemas.microsoft.com/office/drawing/2014/main" id="{BE449290-EE41-4CA3-BFBA-1985D65C51E1}"/>
              </a:ext>
            </a:extLst>
          </p:cNvPr>
          <p:cNvSpPr/>
          <p:nvPr/>
        </p:nvSpPr>
        <p:spPr>
          <a:xfrm>
            <a:off x="2295075" y="2945151"/>
            <a:ext cx="718500" cy="832800"/>
          </a:xfrm>
          <a:prstGeom prst="foldedCorner">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dirty="0"/>
              <a:t>data file</a:t>
            </a:r>
            <a:endParaRPr dirty="0"/>
          </a:p>
        </p:txBody>
      </p:sp>
      <p:grpSp>
        <p:nvGrpSpPr>
          <p:cNvPr id="9" name="Group 8">
            <a:extLst>
              <a:ext uri="{FF2B5EF4-FFF2-40B4-BE49-F238E27FC236}">
                <a16:creationId xmlns:a16="http://schemas.microsoft.com/office/drawing/2014/main" id="{9BF85DA2-7118-48AF-B983-31CD92DC1E7C}"/>
              </a:ext>
            </a:extLst>
          </p:cNvPr>
          <p:cNvGrpSpPr/>
          <p:nvPr/>
        </p:nvGrpSpPr>
        <p:grpSpPr>
          <a:xfrm>
            <a:off x="4902200" y="4352151"/>
            <a:ext cx="3175000" cy="457200"/>
            <a:chOff x="4648200" y="2952750"/>
            <a:chExt cx="3175000" cy="457200"/>
          </a:xfrm>
        </p:grpSpPr>
        <p:grpSp>
          <p:nvGrpSpPr>
            <p:cNvPr id="10" name="Group 9">
              <a:extLst>
                <a:ext uri="{FF2B5EF4-FFF2-40B4-BE49-F238E27FC236}">
                  <a16:creationId xmlns:a16="http://schemas.microsoft.com/office/drawing/2014/main" id="{A7087572-A79B-4DA9-BFD0-A1C2BB17A425}"/>
                </a:ext>
              </a:extLst>
            </p:cNvPr>
            <p:cNvGrpSpPr/>
            <p:nvPr/>
          </p:nvGrpSpPr>
          <p:grpSpPr>
            <a:xfrm>
              <a:off x="5676900" y="2952750"/>
              <a:ext cx="533400" cy="457200"/>
              <a:chOff x="3048000" y="3028950"/>
              <a:chExt cx="533400" cy="457200"/>
            </a:xfrm>
          </p:grpSpPr>
          <p:sp>
            <p:nvSpPr>
              <p:cNvPr id="16" name="Frame 15">
                <a:extLst>
                  <a:ext uri="{FF2B5EF4-FFF2-40B4-BE49-F238E27FC236}">
                    <a16:creationId xmlns:a16="http://schemas.microsoft.com/office/drawing/2014/main" id="{08759AA7-CEA2-44F1-B78C-059013B04B4F}"/>
                  </a:ext>
                </a:extLst>
              </p:cNvPr>
              <p:cNvSpPr/>
              <p:nvPr/>
            </p:nvSpPr>
            <p:spPr>
              <a:xfrm>
                <a:off x="3048000" y="3028950"/>
                <a:ext cx="533400" cy="457200"/>
              </a:xfrm>
              <a:prstGeom prst="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D4B1C610-49FF-4217-B49F-C5A3ED284E80}"/>
                  </a:ext>
                </a:extLst>
              </p:cNvPr>
              <p:cNvSpPr txBox="1"/>
              <p:nvPr/>
            </p:nvSpPr>
            <p:spPr>
              <a:xfrm>
                <a:off x="3124200" y="3105150"/>
                <a:ext cx="3810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t3</a:t>
                </a:r>
              </a:p>
            </p:txBody>
          </p:sp>
        </p:grpSp>
        <p:grpSp>
          <p:nvGrpSpPr>
            <p:cNvPr id="11" name="Group 10">
              <a:extLst>
                <a:ext uri="{FF2B5EF4-FFF2-40B4-BE49-F238E27FC236}">
                  <a16:creationId xmlns:a16="http://schemas.microsoft.com/office/drawing/2014/main" id="{241975CE-A91C-44D9-9689-70AFB3B3BBBB}"/>
                </a:ext>
              </a:extLst>
            </p:cNvPr>
            <p:cNvGrpSpPr/>
            <p:nvPr/>
          </p:nvGrpSpPr>
          <p:grpSpPr>
            <a:xfrm>
              <a:off x="7289800" y="2952750"/>
              <a:ext cx="533400" cy="457200"/>
              <a:chOff x="3048000" y="3028950"/>
              <a:chExt cx="533400" cy="457200"/>
            </a:xfrm>
          </p:grpSpPr>
          <p:sp>
            <p:nvSpPr>
              <p:cNvPr id="14" name="Frame 13">
                <a:extLst>
                  <a:ext uri="{FF2B5EF4-FFF2-40B4-BE49-F238E27FC236}">
                    <a16:creationId xmlns:a16="http://schemas.microsoft.com/office/drawing/2014/main" id="{FB359B35-BF35-46DF-AFA1-AD393C86F194}"/>
                  </a:ext>
                </a:extLst>
              </p:cNvPr>
              <p:cNvSpPr/>
              <p:nvPr/>
            </p:nvSpPr>
            <p:spPr>
              <a:xfrm>
                <a:off x="3048000" y="3028950"/>
                <a:ext cx="533400" cy="457200"/>
              </a:xfrm>
              <a:prstGeom prst="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1548DE38-ACCD-4D4A-AE75-C5163F2E9655}"/>
                  </a:ext>
                </a:extLst>
              </p:cNvPr>
              <p:cNvSpPr txBox="1"/>
              <p:nvPr/>
            </p:nvSpPr>
            <p:spPr>
              <a:xfrm>
                <a:off x="3124200" y="3105150"/>
                <a:ext cx="3810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t4</a:t>
                </a:r>
              </a:p>
            </p:txBody>
          </p:sp>
        </p:grpSp>
        <p:cxnSp>
          <p:nvCxnSpPr>
            <p:cNvPr id="12" name="Straight Arrow Connector 11">
              <a:extLst>
                <a:ext uri="{FF2B5EF4-FFF2-40B4-BE49-F238E27FC236}">
                  <a16:creationId xmlns:a16="http://schemas.microsoft.com/office/drawing/2014/main" id="{03F1A05D-3DAC-4BED-91AC-DB80C8735C71}"/>
                </a:ext>
              </a:extLst>
            </p:cNvPr>
            <p:cNvCxnSpPr/>
            <p:nvPr/>
          </p:nvCxnSpPr>
          <p:spPr>
            <a:xfrm flipH="1">
              <a:off x="4648200" y="318135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6849C7-E72A-49FE-8D48-46E861C34C05}"/>
                </a:ext>
              </a:extLst>
            </p:cNvPr>
            <p:cNvCxnSpPr/>
            <p:nvPr/>
          </p:nvCxnSpPr>
          <p:spPr>
            <a:xfrm flipH="1">
              <a:off x="6248400" y="318135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2F7500D-2BE8-4E10-A5C6-3B1474B3830E}"/>
              </a:ext>
            </a:extLst>
          </p:cNvPr>
          <p:cNvGrpSpPr/>
          <p:nvPr/>
        </p:nvGrpSpPr>
        <p:grpSpPr>
          <a:xfrm>
            <a:off x="787400" y="4352151"/>
            <a:ext cx="4064000" cy="810399"/>
            <a:chOff x="533400" y="2952750"/>
            <a:chExt cx="4064000" cy="810399"/>
          </a:xfrm>
        </p:grpSpPr>
        <p:grpSp>
          <p:nvGrpSpPr>
            <p:cNvPr id="19" name="Group 18">
              <a:extLst>
                <a:ext uri="{FF2B5EF4-FFF2-40B4-BE49-F238E27FC236}">
                  <a16:creationId xmlns:a16="http://schemas.microsoft.com/office/drawing/2014/main" id="{BC342DE7-4D27-418B-A955-F26B6195A9B1}"/>
                </a:ext>
              </a:extLst>
            </p:cNvPr>
            <p:cNvGrpSpPr/>
            <p:nvPr/>
          </p:nvGrpSpPr>
          <p:grpSpPr>
            <a:xfrm>
              <a:off x="838200" y="2952750"/>
              <a:ext cx="533400" cy="457200"/>
              <a:chOff x="3048000" y="3028950"/>
              <a:chExt cx="533400" cy="457200"/>
            </a:xfrm>
          </p:grpSpPr>
          <p:sp>
            <p:nvSpPr>
              <p:cNvPr id="29" name="Frame 28">
                <a:extLst>
                  <a:ext uri="{FF2B5EF4-FFF2-40B4-BE49-F238E27FC236}">
                    <a16:creationId xmlns:a16="http://schemas.microsoft.com/office/drawing/2014/main" id="{19A7ACDD-229A-4781-A784-A4EF22B836E4}"/>
                  </a:ext>
                </a:extLst>
              </p:cNvPr>
              <p:cNvSpPr/>
              <p:nvPr/>
            </p:nvSpPr>
            <p:spPr>
              <a:xfrm>
                <a:off x="3048000" y="3028950"/>
                <a:ext cx="533400" cy="457200"/>
              </a:xfrm>
              <a:prstGeom prst="fra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DB6FBB9F-8F5E-42CF-A21C-E46F1B1FF90B}"/>
                  </a:ext>
                </a:extLst>
              </p:cNvPr>
              <p:cNvSpPr txBox="1"/>
              <p:nvPr/>
            </p:nvSpPr>
            <p:spPr>
              <a:xfrm>
                <a:off x="3124200" y="3105150"/>
                <a:ext cx="3810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t0</a:t>
                </a:r>
              </a:p>
            </p:txBody>
          </p:sp>
        </p:grpSp>
        <p:grpSp>
          <p:nvGrpSpPr>
            <p:cNvPr id="20" name="Group 19">
              <a:extLst>
                <a:ext uri="{FF2B5EF4-FFF2-40B4-BE49-F238E27FC236}">
                  <a16:creationId xmlns:a16="http://schemas.microsoft.com/office/drawing/2014/main" id="{CC5093F9-8F2A-420E-B278-1417AFFBB656}"/>
                </a:ext>
              </a:extLst>
            </p:cNvPr>
            <p:cNvGrpSpPr/>
            <p:nvPr/>
          </p:nvGrpSpPr>
          <p:grpSpPr>
            <a:xfrm>
              <a:off x="2451100" y="2952750"/>
              <a:ext cx="533400" cy="457200"/>
              <a:chOff x="3048000" y="3028950"/>
              <a:chExt cx="533400" cy="457200"/>
            </a:xfrm>
          </p:grpSpPr>
          <p:sp>
            <p:nvSpPr>
              <p:cNvPr id="27" name="Frame 26">
                <a:extLst>
                  <a:ext uri="{FF2B5EF4-FFF2-40B4-BE49-F238E27FC236}">
                    <a16:creationId xmlns:a16="http://schemas.microsoft.com/office/drawing/2014/main" id="{CA1141E6-1E7B-4861-8E9C-1552F9790A8B}"/>
                  </a:ext>
                </a:extLst>
              </p:cNvPr>
              <p:cNvSpPr/>
              <p:nvPr/>
            </p:nvSpPr>
            <p:spPr>
              <a:xfrm>
                <a:off x="3048000" y="3028950"/>
                <a:ext cx="533400" cy="457200"/>
              </a:xfrm>
              <a:prstGeom prst="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4A99BCB1-1769-459E-8170-1906728C8D69}"/>
                  </a:ext>
                </a:extLst>
              </p:cNvPr>
              <p:cNvSpPr txBox="1"/>
              <p:nvPr/>
            </p:nvSpPr>
            <p:spPr>
              <a:xfrm>
                <a:off x="3124200" y="3105150"/>
                <a:ext cx="3810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t1</a:t>
                </a:r>
              </a:p>
            </p:txBody>
          </p:sp>
        </p:grpSp>
        <p:grpSp>
          <p:nvGrpSpPr>
            <p:cNvPr id="21" name="Group 20">
              <a:extLst>
                <a:ext uri="{FF2B5EF4-FFF2-40B4-BE49-F238E27FC236}">
                  <a16:creationId xmlns:a16="http://schemas.microsoft.com/office/drawing/2014/main" id="{CACC6BEE-9C0F-46A7-ADE3-C4A3DD56F360}"/>
                </a:ext>
              </a:extLst>
            </p:cNvPr>
            <p:cNvGrpSpPr/>
            <p:nvPr/>
          </p:nvGrpSpPr>
          <p:grpSpPr>
            <a:xfrm>
              <a:off x="4064000" y="2952750"/>
              <a:ext cx="533400" cy="457200"/>
              <a:chOff x="3048000" y="3028950"/>
              <a:chExt cx="533400" cy="457200"/>
            </a:xfrm>
          </p:grpSpPr>
          <p:sp>
            <p:nvSpPr>
              <p:cNvPr id="25" name="Frame 24">
                <a:extLst>
                  <a:ext uri="{FF2B5EF4-FFF2-40B4-BE49-F238E27FC236}">
                    <a16:creationId xmlns:a16="http://schemas.microsoft.com/office/drawing/2014/main" id="{B3B887D1-AA4D-445B-B124-7B9F875E1C76}"/>
                  </a:ext>
                </a:extLst>
              </p:cNvPr>
              <p:cNvSpPr/>
              <p:nvPr/>
            </p:nvSpPr>
            <p:spPr>
              <a:xfrm>
                <a:off x="3048000" y="3028950"/>
                <a:ext cx="533400" cy="457200"/>
              </a:xfrm>
              <a:prstGeom prst="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8BB04B01-DBEF-47ED-B645-646F85C6521C}"/>
                  </a:ext>
                </a:extLst>
              </p:cNvPr>
              <p:cNvSpPr txBox="1"/>
              <p:nvPr/>
            </p:nvSpPr>
            <p:spPr>
              <a:xfrm>
                <a:off x="3124200" y="3105150"/>
                <a:ext cx="3810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t2</a:t>
                </a:r>
              </a:p>
            </p:txBody>
          </p:sp>
        </p:grpSp>
        <p:cxnSp>
          <p:nvCxnSpPr>
            <p:cNvPr id="22" name="Straight Arrow Connector 21">
              <a:extLst>
                <a:ext uri="{FF2B5EF4-FFF2-40B4-BE49-F238E27FC236}">
                  <a16:creationId xmlns:a16="http://schemas.microsoft.com/office/drawing/2014/main" id="{A61BF668-6DE9-4E57-9AFD-20F963CDA416}"/>
                </a:ext>
              </a:extLst>
            </p:cNvPr>
            <p:cNvCxnSpPr/>
            <p:nvPr/>
          </p:nvCxnSpPr>
          <p:spPr>
            <a:xfrm flipH="1">
              <a:off x="1447800" y="318135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AF6F3E-D9CF-47DC-9488-F052C35D4388}"/>
                </a:ext>
              </a:extLst>
            </p:cNvPr>
            <p:cNvCxnSpPr/>
            <p:nvPr/>
          </p:nvCxnSpPr>
          <p:spPr>
            <a:xfrm flipH="1">
              <a:off x="3048000" y="318135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CE7FF6-A05C-41C6-A37E-6EF53B2801FE}"/>
                </a:ext>
              </a:extLst>
            </p:cNvPr>
            <p:cNvSpPr txBox="1"/>
            <p:nvPr/>
          </p:nvSpPr>
          <p:spPr>
            <a:xfrm>
              <a:off x="533400" y="3486150"/>
              <a:ext cx="1066800" cy="276999"/>
            </a:xfrm>
            <a:prstGeom prst="rect">
              <a:avLst/>
            </a:prstGeom>
            <a:noFill/>
          </p:spPr>
          <p:txBody>
            <a:bodyPr wrap="square" rtlCol="0">
              <a:spAutoFit/>
            </a:bodyPr>
            <a:lstStyle/>
            <a:p>
              <a:r>
                <a:rPr lang="en-US" sz="1200" dirty="0"/>
                <a:t>Genesis block</a:t>
              </a:r>
            </a:p>
          </p:txBody>
        </p:sp>
      </p:grpSp>
      <p:grpSp>
        <p:nvGrpSpPr>
          <p:cNvPr id="31" name="Group 30">
            <a:extLst>
              <a:ext uri="{FF2B5EF4-FFF2-40B4-BE49-F238E27FC236}">
                <a16:creationId xmlns:a16="http://schemas.microsoft.com/office/drawing/2014/main" id="{2425E087-138F-43AB-BCB3-A1AD0338F766}"/>
              </a:ext>
            </a:extLst>
          </p:cNvPr>
          <p:cNvGrpSpPr/>
          <p:nvPr/>
        </p:nvGrpSpPr>
        <p:grpSpPr>
          <a:xfrm>
            <a:off x="3073400" y="3099352"/>
            <a:ext cx="5079999" cy="524400"/>
            <a:chOff x="2819400" y="2642152"/>
            <a:chExt cx="5079999" cy="524400"/>
          </a:xfrm>
        </p:grpSpPr>
        <p:grpSp>
          <p:nvGrpSpPr>
            <p:cNvPr id="32" name="Group 31">
              <a:extLst>
                <a:ext uri="{FF2B5EF4-FFF2-40B4-BE49-F238E27FC236}">
                  <a16:creationId xmlns:a16="http://schemas.microsoft.com/office/drawing/2014/main" id="{8166FE80-0DAF-4485-BD35-A102DBA1E8ED}"/>
                </a:ext>
              </a:extLst>
            </p:cNvPr>
            <p:cNvGrpSpPr/>
            <p:nvPr/>
          </p:nvGrpSpPr>
          <p:grpSpPr>
            <a:xfrm>
              <a:off x="2819400" y="2642152"/>
              <a:ext cx="5079999" cy="524400"/>
              <a:chOff x="2819400" y="1699951"/>
              <a:chExt cx="5079999" cy="524400"/>
            </a:xfrm>
          </p:grpSpPr>
          <p:grpSp>
            <p:nvGrpSpPr>
              <p:cNvPr id="34" name="Group 33">
                <a:extLst>
                  <a:ext uri="{FF2B5EF4-FFF2-40B4-BE49-F238E27FC236}">
                    <a16:creationId xmlns:a16="http://schemas.microsoft.com/office/drawing/2014/main" id="{538BE2F7-7668-48DC-8B22-2B36D8C09F31}"/>
                  </a:ext>
                </a:extLst>
              </p:cNvPr>
              <p:cNvGrpSpPr/>
              <p:nvPr/>
            </p:nvGrpSpPr>
            <p:grpSpPr>
              <a:xfrm>
                <a:off x="2819400" y="1699951"/>
                <a:ext cx="1686757" cy="524400"/>
                <a:chOff x="2819400" y="1699951"/>
                <a:chExt cx="1686757" cy="524400"/>
              </a:xfrm>
            </p:grpSpPr>
            <p:pic>
              <p:nvPicPr>
                <p:cNvPr id="36" name="Shape 248" descr="Open ...">
                  <a:extLst>
                    <a:ext uri="{FF2B5EF4-FFF2-40B4-BE49-F238E27FC236}">
                      <a16:creationId xmlns:a16="http://schemas.microsoft.com/office/drawing/2014/main" id="{39CBCB07-6152-4621-AC47-78D9540A6C03}"/>
                    </a:ext>
                  </a:extLst>
                </p:cNvPr>
                <p:cNvPicPr preferRelativeResize="0"/>
                <p:nvPr/>
              </p:nvPicPr>
              <p:blipFill>
                <a:blip r:embed="rId2">
                  <a:alphaModFix/>
                </a:blip>
                <a:stretch>
                  <a:fillRect/>
                </a:stretch>
              </p:blipFill>
              <p:spPr>
                <a:xfrm>
                  <a:off x="4144252" y="1699951"/>
                  <a:ext cx="361905" cy="524400"/>
                </a:xfrm>
                <a:prstGeom prst="rect">
                  <a:avLst/>
                </a:prstGeom>
                <a:noFill/>
                <a:ln>
                  <a:noFill/>
                </a:ln>
              </p:spPr>
            </p:pic>
            <p:sp>
              <p:nvSpPr>
                <p:cNvPr id="37" name="TextBox 36">
                  <a:extLst>
                    <a:ext uri="{FF2B5EF4-FFF2-40B4-BE49-F238E27FC236}">
                      <a16:creationId xmlns:a16="http://schemas.microsoft.com/office/drawing/2014/main" id="{082EFD6B-4A84-4F65-8CCA-2E98455CD634}"/>
                    </a:ext>
                  </a:extLst>
                </p:cNvPr>
                <p:cNvSpPr txBox="1"/>
                <p:nvPr/>
              </p:nvSpPr>
              <p:spPr>
                <a:xfrm>
                  <a:off x="2819400" y="1761351"/>
                  <a:ext cx="1098073" cy="276999"/>
                </a:xfrm>
                <a:prstGeom prst="rect">
                  <a:avLst/>
                </a:prstGeom>
                <a:noFill/>
              </p:spPr>
              <p:txBody>
                <a:bodyPr wrap="square" rtlCol="0">
                  <a:spAutoFit/>
                </a:bodyPr>
                <a:lstStyle/>
                <a:p>
                  <a:r>
                    <a:rPr lang="en-US" sz="1200" dirty="0"/>
                    <a:t>Hash function</a:t>
                  </a:r>
                </a:p>
              </p:txBody>
            </p:sp>
          </p:grpSp>
          <p:sp>
            <p:nvSpPr>
              <p:cNvPr id="35" name="TextBox 34">
                <a:extLst>
                  <a:ext uri="{FF2B5EF4-FFF2-40B4-BE49-F238E27FC236}">
                    <a16:creationId xmlns:a16="http://schemas.microsoft.com/office/drawing/2014/main" id="{B3735A0F-7D52-4510-A85B-2BCFFEE66AA5}"/>
                  </a:ext>
                </a:extLst>
              </p:cNvPr>
              <p:cNvSpPr txBox="1"/>
              <p:nvPr/>
            </p:nvSpPr>
            <p:spPr>
              <a:xfrm>
                <a:off x="4419600" y="1809750"/>
                <a:ext cx="3479799" cy="400110"/>
              </a:xfrm>
              <a:prstGeom prst="rect">
                <a:avLst/>
              </a:prstGeom>
              <a:noFill/>
            </p:spPr>
            <p:txBody>
              <a:bodyPr wrap="square" rtlCol="0">
                <a:spAutoFit/>
              </a:bodyPr>
              <a:lstStyle/>
              <a:p>
                <a:r>
                  <a:rPr lang="en-US" sz="1200" dirty="0"/>
                  <a:t>Hash value</a:t>
                </a:r>
              </a:p>
              <a:p>
                <a:r>
                  <a:rPr lang="en-US" sz="800" dirty="0"/>
                  <a:t>610b0a4b2769898674a2624e9330fbd60bbee200db2b57514be49d9a8b63dc25</a:t>
                </a:r>
              </a:p>
            </p:txBody>
          </p:sp>
        </p:grpSp>
        <p:cxnSp>
          <p:nvCxnSpPr>
            <p:cNvPr id="33" name="Straight Arrow Connector 32">
              <a:extLst>
                <a:ext uri="{FF2B5EF4-FFF2-40B4-BE49-F238E27FC236}">
                  <a16:creationId xmlns:a16="http://schemas.microsoft.com/office/drawing/2014/main" id="{ED1D0B16-6DFA-4989-8732-A15AA017A01F}"/>
                </a:ext>
              </a:extLst>
            </p:cNvPr>
            <p:cNvCxnSpPr/>
            <p:nvPr/>
          </p:nvCxnSpPr>
          <p:spPr>
            <a:xfrm>
              <a:off x="2819400" y="2952750"/>
              <a:ext cx="1320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292236" y="4793218"/>
            <a:ext cx="2575164" cy="369332"/>
          </a:xfrm>
          <a:prstGeom prst="rect">
            <a:avLst/>
          </a:prstGeom>
          <a:noFill/>
        </p:spPr>
        <p:txBody>
          <a:bodyPr wrap="square" rtlCol="0">
            <a:spAutoFit/>
          </a:bodyPr>
          <a:lstStyle/>
          <a:p>
            <a:pPr algn="ctr"/>
            <a:r>
              <a:rPr lang="it-IT" b="1" i="1" dirty="0">
                <a:solidFill>
                  <a:srgbClr val="C00000"/>
                </a:solidFill>
              </a:rPr>
              <a:t>Timestamped at t2!!</a:t>
            </a:r>
            <a:endParaRPr lang="en-US" b="1" i="1" dirty="0">
              <a:solidFill>
                <a:srgbClr val="C00000"/>
              </a:solidFill>
            </a:endParaRPr>
          </a:p>
        </p:txBody>
      </p:sp>
    </p:spTree>
    <p:extLst>
      <p:ext uri="{BB962C8B-B14F-4D97-AF65-F5344CB8AC3E}">
        <p14:creationId xmlns:p14="http://schemas.microsoft.com/office/powerpoint/2010/main" val="24302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normAutofit/>
          </a:bodyPr>
          <a:lstStyle/>
          <a:p>
            <a:r>
              <a:rPr lang="en-US" sz="4000" dirty="0"/>
              <a:t>Time-stamping is Notarization</a:t>
            </a:r>
          </a:p>
        </p:txBody>
      </p:sp>
      <p:sp>
        <p:nvSpPr>
          <p:cNvPr id="3" name="Content Placeholder 2"/>
          <p:cNvSpPr>
            <a:spLocks noGrp="1"/>
          </p:cNvSpPr>
          <p:nvPr>
            <p:ph idx="1"/>
          </p:nvPr>
        </p:nvSpPr>
        <p:spPr>
          <a:xfrm>
            <a:off x="457200" y="971550"/>
            <a:ext cx="8229600" cy="3394472"/>
          </a:xfrm>
        </p:spPr>
        <p:txBody>
          <a:bodyPr>
            <a:normAutofit/>
          </a:bodyPr>
          <a:lstStyle/>
          <a:p>
            <a:r>
              <a:rPr lang="en-US" sz="2000" dirty="0"/>
              <a:t>A single transaction can timestamp an unlimited number of documents</a:t>
            </a:r>
          </a:p>
          <a:p>
            <a:r>
              <a:rPr lang="en-US" sz="2000" dirty="0"/>
              <a:t>Calendar services can provide (Merkle Tree) aggregation and attestation</a:t>
            </a:r>
          </a:p>
          <a:p>
            <a:r>
              <a:rPr lang="en-US" sz="2000" dirty="0"/>
              <a:t>The process has been standardized to allow for third party auditability</a:t>
            </a:r>
          </a:p>
          <a:p>
            <a:r>
              <a:rPr lang="en-US" sz="2000" dirty="0"/>
              <a:t>Suitable for regulatory prescriptions</a:t>
            </a:r>
          </a:p>
        </p:txBody>
      </p:sp>
      <p:pic>
        <p:nvPicPr>
          <p:cNvPr id="5" name="Picture 3" descr="C:\Users\u300778\Downloads\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59" y="2989278"/>
            <a:ext cx="7099482" cy="2154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ebsite-horizontal-350x75.png (350×75)">
            <a:extLst>
              <a:ext uri="{FF2B5EF4-FFF2-40B4-BE49-F238E27FC236}">
                <a16:creationId xmlns:a16="http://schemas.microsoft.com/office/drawing/2014/main" id="{ED447D84-EDBE-449B-93F6-F2643547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2190750"/>
            <a:ext cx="33337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Digital Gold Jewelry</a:t>
            </a:r>
          </a:p>
        </p:txBody>
      </p:sp>
      <p:sp>
        <p:nvSpPr>
          <p:cNvPr id="3" name="Segnaposto contenuto 2"/>
          <p:cNvSpPr>
            <a:spLocks noGrp="1"/>
          </p:cNvSpPr>
          <p:nvPr>
            <p:ph idx="1"/>
          </p:nvPr>
        </p:nvSpPr>
        <p:spPr/>
        <p:txBody>
          <a:bodyPr>
            <a:normAutofit/>
          </a:bodyPr>
          <a:lstStyle/>
          <a:p>
            <a:pPr marL="0" indent="0" algn="ctr">
              <a:buNone/>
            </a:pPr>
            <a:endParaRPr lang="en-US" sz="1600" dirty="0"/>
          </a:p>
          <a:p>
            <a:pPr marL="0" indent="0" algn="ctr">
              <a:buNone/>
            </a:pPr>
            <a:r>
              <a:rPr lang="en-US" dirty="0"/>
              <a:t>What jewelry is for gold,</a:t>
            </a:r>
          </a:p>
          <a:p>
            <a:pPr marL="0" indent="0" algn="ctr">
              <a:buNone/>
            </a:pPr>
            <a:r>
              <a:rPr lang="en-US" dirty="0"/>
              <a:t>notarization could be for bitcoin:</a:t>
            </a:r>
          </a:p>
          <a:p>
            <a:pPr marL="0" indent="0" algn="ctr">
              <a:buNone/>
            </a:pPr>
            <a:endParaRPr lang="en-US" sz="1800" dirty="0"/>
          </a:p>
          <a:p>
            <a:pPr marL="0" indent="0" algn="ctr">
              <a:buNone/>
            </a:pPr>
            <a:r>
              <a:rPr lang="en-US" dirty="0"/>
              <a:t>not essential</a:t>
            </a:r>
          </a:p>
          <a:p>
            <a:pPr marL="0" indent="0" algn="ctr">
              <a:buNone/>
            </a:pPr>
            <a:r>
              <a:rPr lang="en-US" dirty="0"/>
              <a:t>but effective at leveraging its beauty</a:t>
            </a:r>
          </a:p>
        </p:txBody>
      </p:sp>
    </p:spTree>
    <p:extLst>
      <p:ext uri="{BB962C8B-B14F-4D97-AF65-F5344CB8AC3E}">
        <p14:creationId xmlns:p14="http://schemas.microsoft.com/office/powerpoint/2010/main" val="6572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63278"/>
            <a:ext cx="8229600" cy="3394472"/>
          </a:xfrm>
        </p:spPr>
        <p:txBody>
          <a:bodyPr>
            <a:normAutofit fontScale="85000" lnSpcReduction="20000"/>
          </a:bodyPr>
          <a:lstStyle/>
          <a:p>
            <a:r>
              <a:rPr lang="en-US" dirty="0"/>
              <a:t>Decentralized digital currency</a:t>
            </a:r>
          </a:p>
          <a:p>
            <a:r>
              <a:rPr lang="en-US" dirty="0"/>
              <a:t>Not backed by any government or organization</a:t>
            </a:r>
          </a:p>
          <a:p>
            <a:r>
              <a:rPr lang="en-US" dirty="0"/>
              <a:t>No need for trusted third party</a:t>
            </a:r>
          </a:p>
          <a:p>
            <a:r>
              <a:rPr lang="en-US" dirty="0"/>
              <a:t>Instantaneous peer-to-peer transactions</a:t>
            </a:r>
          </a:p>
          <a:p>
            <a:r>
              <a:rPr lang="en-US" dirty="0"/>
              <a:t>Cryptographic security</a:t>
            </a:r>
          </a:p>
          <a:p>
            <a:r>
              <a:rPr lang="en-US" dirty="0"/>
              <a:t>Synergic economic incentives</a:t>
            </a:r>
          </a:p>
          <a:p>
            <a:r>
              <a:rPr lang="en-US" dirty="0"/>
              <a:t>Efficient low-cost banking for everybody everywhere</a:t>
            </a:r>
          </a:p>
          <a:p>
            <a:pPr marL="0" indent="0" algn="r">
              <a:buNone/>
            </a:pPr>
            <a:r>
              <a:rPr lang="en-US" sz="1800" dirty="0">
                <a:hlinkClick r:id="rId2"/>
              </a:rPr>
              <a:t>https://bitcoin.org/en/faq</a:t>
            </a:r>
            <a:endParaRPr lang="en-US" sz="1800" dirty="0"/>
          </a:p>
          <a:p>
            <a:pPr marL="0" indent="0" algn="r">
              <a:buNone/>
            </a:pPr>
            <a:r>
              <a:rPr lang="en-US" sz="1800" dirty="0">
                <a:hlinkClick r:id="rId3"/>
              </a:rPr>
              <a:t>http://www.coindesk.com/information/</a:t>
            </a:r>
            <a:endParaRPr lang="en-US" sz="18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39460" y="108609"/>
            <a:ext cx="5265081" cy="109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53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Table of Contents</a:t>
            </a:r>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dirty="0"/>
              <a:t>Internet Money</a:t>
            </a:r>
          </a:p>
          <a:p>
            <a:pPr marL="514350" indent="-514350">
              <a:buFont typeface="+mj-lt"/>
              <a:buAutoNum type="arabicPeriod"/>
            </a:pPr>
            <a:r>
              <a:rPr lang="en-US" dirty="0"/>
              <a:t>The Double Spending Problem</a:t>
            </a:r>
          </a:p>
          <a:p>
            <a:pPr marL="514350" indent="-514350">
              <a:buFont typeface="+mj-lt"/>
              <a:buAutoNum type="arabicPeriod"/>
            </a:pPr>
            <a:r>
              <a:rPr lang="en-US" dirty="0"/>
              <a:t>Bitcoin as Digital Gold</a:t>
            </a:r>
          </a:p>
          <a:p>
            <a:pPr marL="514350" indent="-514350">
              <a:buFont typeface="+mj-lt"/>
              <a:buAutoNum type="arabicPeriod"/>
            </a:pPr>
            <a:r>
              <a:rPr lang="en-US" dirty="0"/>
              <a:t>Blockchain Without Bitcoin</a:t>
            </a:r>
          </a:p>
          <a:p>
            <a:pPr marL="514350" indent="-514350">
              <a:buFont typeface="+mj-lt"/>
              <a:buAutoNum type="arabicPeriod"/>
            </a:pPr>
            <a:r>
              <a:rPr lang="en-US" b="1" dirty="0"/>
              <a:t>Beyond Bitcoin: Notarization</a:t>
            </a:r>
          </a:p>
          <a:p>
            <a:pPr marL="514350" indent="-514350">
              <a:buFont typeface="+mj-lt"/>
              <a:buAutoNum type="arabicPeriod"/>
            </a:pPr>
            <a:r>
              <a:rPr lang="en-US" dirty="0"/>
              <a:t>Bitcoin as Investment Asset</a:t>
            </a:r>
          </a:p>
        </p:txBody>
      </p:sp>
    </p:spTree>
    <p:extLst>
      <p:ext uri="{BB962C8B-B14F-4D97-AF65-F5344CB8AC3E}">
        <p14:creationId xmlns:p14="http://schemas.microsoft.com/office/powerpoint/2010/main" val="2171091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AEDE-B2AC-43C5-B0F2-DA163E160723}"/>
              </a:ext>
            </a:extLst>
          </p:cNvPr>
          <p:cNvSpPr>
            <a:spLocks noGrp="1"/>
          </p:cNvSpPr>
          <p:nvPr>
            <p:ph type="title"/>
          </p:nvPr>
        </p:nvSpPr>
        <p:spPr/>
        <p:txBody>
          <a:bodyPr>
            <a:normAutofit fontScale="90000"/>
          </a:bodyPr>
          <a:lstStyle/>
          <a:p>
            <a:r>
              <a:rPr lang="en-US" dirty="0"/>
              <a:t>Transformative Blockchain Potential</a:t>
            </a:r>
          </a:p>
        </p:txBody>
      </p:sp>
      <p:sp>
        <p:nvSpPr>
          <p:cNvPr id="3" name="Content Placeholder 2">
            <a:extLst>
              <a:ext uri="{FF2B5EF4-FFF2-40B4-BE49-F238E27FC236}">
                <a16:creationId xmlns:a16="http://schemas.microsoft.com/office/drawing/2014/main" id="{F8D09276-832E-460F-A2DC-7A96E94998E1}"/>
              </a:ext>
            </a:extLst>
          </p:cNvPr>
          <p:cNvSpPr>
            <a:spLocks noGrp="1"/>
          </p:cNvSpPr>
          <p:nvPr>
            <p:ph idx="1"/>
          </p:nvPr>
        </p:nvSpPr>
        <p:spPr/>
        <p:txBody>
          <a:bodyPr>
            <a:normAutofit fontScale="62500" lnSpcReduction="20000"/>
          </a:bodyPr>
          <a:lstStyle/>
          <a:p>
            <a:r>
              <a:rPr lang="en-US" dirty="0"/>
              <a:t>Reshape the flow of trade finance, making logistics in global trade faster and leaner</a:t>
            </a:r>
          </a:p>
          <a:p>
            <a:r>
              <a:rPr lang="en-US" dirty="0"/>
              <a:t>Eliminate middlemen</a:t>
            </a:r>
          </a:p>
          <a:p>
            <a:r>
              <a:rPr lang="en-US" dirty="0"/>
              <a:t>Reduce paperwork associated with data entry</a:t>
            </a:r>
          </a:p>
          <a:p>
            <a:r>
              <a:rPr lang="en-US" dirty="0"/>
              <a:t>Link parties needing to share data on a common platform, increasing the trust associated with geographically dispersed trading partners</a:t>
            </a:r>
          </a:p>
          <a:p>
            <a:r>
              <a:rPr lang="en-US" dirty="0"/>
              <a:t>Improve transparency and traceability in supply chains, establishing the provenance of a good or raw material from its origin</a:t>
            </a:r>
          </a:p>
          <a:p>
            <a:r>
              <a:rPr lang="en-US" dirty="0"/>
              <a:t>Tether regulatory processes to physical logistics processes</a:t>
            </a:r>
          </a:p>
          <a:p>
            <a:r>
              <a:rPr lang="en-US" dirty="0"/>
              <a:t>Automate commercial processes in logistics with smart contracts, triggering supply chain processes (including payment) in real time</a:t>
            </a:r>
          </a:p>
        </p:txBody>
      </p:sp>
    </p:spTree>
    <p:extLst>
      <p:ext uri="{BB962C8B-B14F-4D97-AF65-F5344CB8AC3E}">
        <p14:creationId xmlns:p14="http://schemas.microsoft.com/office/powerpoint/2010/main" val="40759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A534-9220-4F47-BC42-E2B35BCE32B5}"/>
              </a:ext>
            </a:extLst>
          </p:cNvPr>
          <p:cNvSpPr>
            <a:spLocks noGrp="1"/>
          </p:cNvSpPr>
          <p:nvPr>
            <p:ph type="title"/>
          </p:nvPr>
        </p:nvSpPr>
        <p:spPr/>
        <p:txBody>
          <a:bodyPr/>
          <a:lstStyle/>
          <a:p>
            <a:r>
              <a:rPr lang="en-US" dirty="0"/>
              <a:t>Separate Hype From Reality</a:t>
            </a:r>
          </a:p>
        </p:txBody>
      </p:sp>
      <p:sp>
        <p:nvSpPr>
          <p:cNvPr id="3" name="Content Placeholder 2">
            <a:extLst>
              <a:ext uri="{FF2B5EF4-FFF2-40B4-BE49-F238E27FC236}">
                <a16:creationId xmlns:a16="http://schemas.microsoft.com/office/drawing/2014/main" id="{58D4F447-114A-4D92-8B22-9777FABD3D36}"/>
              </a:ext>
            </a:extLst>
          </p:cNvPr>
          <p:cNvSpPr>
            <a:spLocks noGrp="1"/>
          </p:cNvSpPr>
          <p:nvPr>
            <p:ph idx="1"/>
          </p:nvPr>
        </p:nvSpPr>
        <p:spPr/>
        <p:txBody>
          <a:bodyPr>
            <a:normAutofit lnSpcReduction="10000"/>
          </a:bodyPr>
          <a:lstStyle/>
          <a:p>
            <a:r>
              <a:rPr lang="en-US" sz="2400" dirty="0"/>
              <a:t>It is often unclear how blockchain works and what it can do for real</a:t>
            </a:r>
          </a:p>
          <a:p>
            <a:r>
              <a:rPr lang="en-US" sz="2400" dirty="0"/>
              <a:t>Touted as the solution to all inefficiency, blockchain is moving forward at a very slow pace</a:t>
            </a:r>
          </a:p>
          <a:p>
            <a:r>
              <a:rPr lang="en-US" sz="2400" dirty="0"/>
              <a:t>Pilots have been conducted in private and with a limited scope: hard to know exactly how successful they have been</a:t>
            </a:r>
          </a:p>
          <a:p>
            <a:endParaRPr lang="en-US" sz="2400" dirty="0"/>
          </a:p>
          <a:p>
            <a:r>
              <a:rPr lang="en-US" sz="2400" dirty="0"/>
              <a:t>RFID, heralded as an industry game-changer in the mid-2000s, never realized its initial promise</a:t>
            </a:r>
          </a:p>
        </p:txBody>
      </p:sp>
    </p:spTree>
    <p:extLst>
      <p:ext uri="{BB962C8B-B14F-4D97-AF65-F5344CB8AC3E}">
        <p14:creationId xmlns:p14="http://schemas.microsoft.com/office/powerpoint/2010/main" val="30657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E38C-ED1B-4928-8039-E2B5E7953943}"/>
              </a:ext>
            </a:extLst>
          </p:cNvPr>
          <p:cNvSpPr>
            <a:spLocks noGrp="1"/>
          </p:cNvSpPr>
          <p:nvPr>
            <p:ph type="title"/>
          </p:nvPr>
        </p:nvSpPr>
        <p:spPr/>
        <p:txBody>
          <a:bodyPr>
            <a:noAutofit/>
          </a:bodyPr>
          <a:lstStyle/>
          <a:p>
            <a:r>
              <a:rPr lang="en-US" sz="3600" dirty="0"/>
              <a:t>Simplify Trade By Removing Paper</a:t>
            </a:r>
            <a:br>
              <a:rPr lang="en-US" sz="3600" dirty="0"/>
            </a:br>
            <a:r>
              <a:rPr lang="en-US" sz="3600" dirty="0"/>
              <a:t>and Centralizing Information</a:t>
            </a:r>
          </a:p>
        </p:txBody>
      </p:sp>
      <p:sp>
        <p:nvSpPr>
          <p:cNvPr id="3" name="Content Placeholder 2">
            <a:extLst>
              <a:ext uri="{FF2B5EF4-FFF2-40B4-BE49-F238E27FC236}">
                <a16:creationId xmlns:a16="http://schemas.microsoft.com/office/drawing/2014/main" id="{DD717837-84F2-4F94-B526-8315D0381DA5}"/>
              </a:ext>
            </a:extLst>
          </p:cNvPr>
          <p:cNvSpPr>
            <a:spLocks noGrp="1"/>
          </p:cNvSpPr>
          <p:nvPr>
            <p:ph idx="1"/>
          </p:nvPr>
        </p:nvSpPr>
        <p:spPr/>
        <p:txBody>
          <a:bodyPr>
            <a:normAutofit fontScale="92500" lnSpcReduction="20000"/>
          </a:bodyPr>
          <a:lstStyle/>
          <a:p>
            <a:endParaRPr lang="en-US" sz="1200" dirty="0"/>
          </a:p>
          <a:p>
            <a:r>
              <a:rPr lang="en-US" sz="2400" dirty="0"/>
              <a:t>Digitize logistics documents (booking confirmations, bills of lading, invoices, certificates of origin, customs declarations, etc.)</a:t>
            </a:r>
          </a:p>
          <a:p>
            <a:r>
              <a:rPr lang="en-US" sz="2400" dirty="0"/>
              <a:t>Digitally sign them and time-stamp (into bitcoin’s blockchain!)</a:t>
            </a:r>
          </a:p>
          <a:p>
            <a:pPr marL="0" indent="0" algn="ctr">
              <a:buNone/>
            </a:pPr>
            <a:r>
              <a:rPr lang="en-US" sz="2400" i="1" dirty="0"/>
              <a:t>This would make them non-repudiable, making  clearer where inaccuracies have occurred, who was responsible for them, and when</a:t>
            </a:r>
          </a:p>
          <a:p>
            <a:endParaRPr lang="en-US" sz="1400" dirty="0"/>
          </a:p>
          <a:p>
            <a:r>
              <a:rPr lang="en-US" sz="2400" dirty="0"/>
              <a:t>Eliminate errors from multiple parties entering the same data into different databases</a:t>
            </a:r>
          </a:p>
          <a:p>
            <a:pPr marL="0" indent="0" algn="ctr">
              <a:buNone/>
            </a:pPr>
            <a:r>
              <a:rPr lang="en-US" sz="2400" i="1" dirty="0"/>
              <a:t>Blockchain is not needed:</a:t>
            </a:r>
          </a:p>
          <a:p>
            <a:pPr marL="0" indent="0" algn="ctr">
              <a:buNone/>
            </a:pPr>
            <a:r>
              <a:rPr lang="en-US" sz="2400" i="1" dirty="0"/>
              <a:t>any authoritative central repository would be good enough</a:t>
            </a:r>
          </a:p>
        </p:txBody>
      </p:sp>
    </p:spTree>
    <p:extLst>
      <p:ext uri="{BB962C8B-B14F-4D97-AF65-F5344CB8AC3E}">
        <p14:creationId xmlns:p14="http://schemas.microsoft.com/office/powerpoint/2010/main" val="18682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8FE2-7D6F-451A-9A4E-BE32B63BC522}"/>
              </a:ext>
            </a:extLst>
          </p:cNvPr>
          <p:cNvSpPr>
            <a:spLocks noGrp="1"/>
          </p:cNvSpPr>
          <p:nvPr>
            <p:ph type="title"/>
          </p:nvPr>
        </p:nvSpPr>
        <p:spPr/>
        <p:txBody>
          <a:bodyPr>
            <a:normAutofit/>
          </a:bodyPr>
          <a:lstStyle/>
          <a:p>
            <a:r>
              <a:rPr lang="en-US" dirty="0"/>
              <a:t>There is No Blockchain Magic</a:t>
            </a:r>
          </a:p>
        </p:txBody>
      </p:sp>
      <p:sp>
        <p:nvSpPr>
          <p:cNvPr id="3" name="Content Placeholder 2">
            <a:extLst>
              <a:ext uri="{FF2B5EF4-FFF2-40B4-BE49-F238E27FC236}">
                <a16:creationId xmlns:a16="http://schemas.microsoft.com/office/drawing/2014/main" id="{120362E0-A662-41EF-B18D-5AEEF1D6B1E1}"/>
              </a:ext>
            </a:extLst>
          </p:cNvPr>
          <p:cNvSpPr>
            <a:spLocks noGrp="1"/>
          </p:cNvSpPr>
          <p:nvPr>
            <p:ph idx="1"/>
          </p:nvPr>
        </p:nvSpPr>
        <p:spPr/>
        <p:txBody>
          <a:bodyPr>
            <a:normAutofit fontScale="70000" lnSpcReduction="20000"/>
          </a:bodyPr>
          <a:lstStyle/>
          <a:p>
            <a:pPr marL="0" indent="0">
              <a:buNone/>
            </a:pPr>
            <a:r>
              <a:rPr lang="en-US" dirty="0"/>
              <a:t>Blockchain:</a:t>
            </a:r>
          </a:p>
          <a:p>
            <a:r>
              <a:rPr lang="en-US" dirty="0"/>
              <a:t>cannot confirm veracity of data</a:t>
            </a:r>
          </a:p>
          <a:p>
            <a:r>
              <a:rPr lang="en-US" dirty="0"/>
              <a:t>does not make data accurate or people trustworthy</a:t>
            </a:r>
          </a:p>
          <a:p>
            <a:r>
              <a:rPr lang="en-US" dirty="0"/>
              <a:t>is not needed to audit if data has been tampered with (cryptography is enough)</a:t>
            </a:r>
          </a:p>
          <a:p>
            <a:r>
              <a:rPr lang="en-US" dirty="0"/>
              <a:t>can only harden digital signature and time-stamping using notarization</a:t>
            </a:r>
          </a:p>
          <a:p>
            <a:endParaRPr lang="en-US" dirty="0"/>
          </a:p>
          <a:p>
            <a:pPr marL="0" indent="0" algn="ctr">
              <a:buNone/>
            </a:pPr>
            <a:r>
              <a:rPr lang="en-US" i="1" dirty="0"/>
              <a:t>“Tech gets adopted when it becomes simple, when it’s demystified”</a:t>
            </a:r>
            <a:r>
              <a:rPr lang="en-US" dirty="0"/>
              <a:t> (Eric Rempel, Chief Information Officer, Redwood Logistics)</a:t>
            </a:r>
          </a:p>
        </p:txBody>
      </p:sp>
    </p:spTree>
    <p:extLst>
      <p:ext uri="{BB962C8B-B14F-4D97-AF65-F5344CB8AC3E}">
        <p14:creationId xmlns:p14="http://schemas.microsoft.com/office/powerpoint/2010/main" val="32651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0FAF-9337-490A-9ED3-70A26B446749}"/>
              </a:ext>
            </a:extLst>
          </p:cNvPr>
          <p:cNvSpPr>
            <a:spLocks noGrp="1"/>
          </p:cNvSpPr>
          <p:nvPr>
            <p:ph type="title"/>
          </p:nvPr>
        </p:nvSpPr>
        <p:spPr/>
        <p:txBody>
          <a:bodyPr>
            <a:normAutofit/>
          </a:bodyPr>
          <a:lstStyle/>
          <a:p>
            <a:r>
              <a:rPr lang="en-US" dirty="0"/>
              <a:t> Single Version of The Truth</a:t>
            </a:r>
          </a:p>
        </p:txBody>
      </p:sp>
      <p:sp>
        <p:nvSpPr>
          <p:cNvPr id="3" name="Content Placeholder 2">
            <a:extLst>
              <a:ext uri="{FF2B5EF4-FFF2-40B4-BE49-F238E27FC236}">
                <a16:creationId xmlns:a16="http://schemas.microsoft.com/office/drawing/2014/main" id="{69CE2F78-C81D-44B6-885E-F40F5740FFEE}"/>
              </a:ext>
            </a:extLst>
          </p:cNvPr>
          <p:cNvSpPr>
            <a:spLocks noGrp="1"/>
          </p:cNvSpPr>
          <p:nvPr>
            <p:ph idx="1"/>
          </p:nvPr>
        </p:nvSpPr>
        <p:spPr/>
        <p:txBody>
          <a:bodyPr>
            <a:normAutofit fontScale="70000" lnSpcReduction="20000"/>
          </a:bodyPr>
          <a:lstStyle/>
          <a:p>
            <a:r>
              <a:rPr lang="en-US" dirty="0"/>
              <a:t>Trust does not exist in a vacuum, cannot be generated by a system</a:t>
            </a:r>
          </a:p>
          <a:p>
            <a:endParaRPr lang="en-US" dirty="0"/>
          </a:p>
          <a:p>
            <a:r>
              <a:rPr lang="en-US" dirty="0"/>
              <a:t>Single, permissioned, cloud-based repository of documents</a:t>
            </a:r>
          </a:p>
          <a:p>
            <a:r>
              <a:rPr lang="en-US" dirty="0"/>
              <a:t>Smart contract automation of ownership transfer once a set of conditions has been met</a:t>
            </a:r>
          </a:p>
          <a:p>
            <a:r>
              <a:rPr lang="en-US" dirty="0"/>
              <a:t>Smart contract triggering of payments between parties upon change of ownership</a:t>
            </a:r>
          </a:p>
          <a:p>
            <a:endParaRPr lang="en-US" dirty="0"/>
          </a:p>
          <a:p>
            <a:pPr marL="0" indent="0" algn="ctr">
              <a:buNone/>
            </a:pPr>
            <a:r>
              <a:rPr lang="en-US" i="1" dirty="0"/>
              <a:t>This is just shipment management software</a:t>
            </a:r>
          </a:p>
          <a:p>
            <a:pPr marL="0" indent="0" algn="ctr">
              <a:buNone/>
            </a:pPr>
            <a:r>
              <a:rPr lang="en-US" i="1" dirty="0"/>
              <a:t>and central clearing authority</a:t>
            </a:r>
          </a:p>
        </p:txBody>
      </p:sp>
    </p:spTree>
    <p:extLst>
      <p:ext uri="{BB962C8B-B14F-4D97-AF65-F5344CB8AC3E}">
        <p14:creationId xmlns:p14="http://schemas.microsoft.com/office/powerpoint/2010/main" val="40022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B285-1405-41AF-81C0-A2C1CAEBFDB3}"/>
              </a:ext>
            </a:extLst>
          </p:cNvPr>
          <p:cNvSpPr>
            <a:spLocks noGrp="1"/>
          </p:cNvSpPr>
          <p:nvPr>
            <p:ph type="title"/>
          </p:nvPr>
        </p:nvSpPr>
        <p:spPr/>
        <p:txBody>
          <a:bodyPr/>
          <a:lstStyle/>
          <a:p>
            <a:r>
              <a:rPr lang="en-US" dirty="0"/>
              <a:t>There Is No Free Lunch</a:t>
            </a:r>
          </a:p>
        </p:txBody>
      </p:sp>
      <p:sp>
        <p:nvSpPr>
          <p:cNvPr id="3" name="Content Placeholder 2">
            <a:extLst>
              <a:ext uri="{FF2B5EF4-FFF2-40B4-BE49-F238E27FC236}">
                <a16:creationId xmlns:a16="http://schemas.microsoft.com/office/drawing/2014/main" id="{EA7EFA2B-D94B-4914-9941-0F03081643E9}"/>
              </a:ext>
            </a:extLst>
          </p:cNvPr>
          <p:cNvSpPr>
            <a:spLocks noGrp="1"/>
          </p:cNvSpPr>
          <p:nvPr>
            <p:ph idx="1"/>
          </p:nvPr>
        </p:nvSpPr>
        <p:spPr/>
        <p:txBody>
          <a:bodyPr>
            <a:normAutofit fontScale="92500" lnSpcReduction="10000"/>
          </a:bodyPr>
          <a:lstStyle/>
          <a:p>
            <a:pPr marL="0" indent="0">
              <a:buNone/>
            </a:pPr>
            <a:r>
              <a:rPr lang="en-US" dirty="0"/>
              <a:t>Costs and time are:</a:t>
            </a:r>
          </a:p>
          <a:p>
            <a:r>
              <a:rPr lang="en-US" dirty="0"/>
              <a:t>required to mature a new technology into a set of private, independent, interoperable solutions</a:t>
            </a:r>
          </a:p>
          <a:p>
            <a:r>
              <a:rPr lang="en-US" dirty="0"/>
              <a:t>required to set up a new organization: resistance to change and fear of unknown are natural hurdles</a:t>
            </a:r>
          </a:p>
          <a:p>
            <a:r>
              <a:rPr lang="en-US" dirty="0"/>
              <a:t>required to build a network of distributed parties</a:t>
            </a:r>
          </a:p>
        </p:txBody>
      </p:sp>
    </p:spTree>
    <p:extLst>
      <p:ext uri="{BB962C8B-B14F-4D97-AF65-F5344CB8AC3E}">
        <p14:creationId xmlns:p14="http://schemas.microsoft.com/office/powerpoint/2010/main" val="36064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590D6-AF2B-43A7-96B2-6FCCABB814D3}"/>
              </a:ext>
            </a:extLst>
          </p:cNvPr>
          <p:cNvPicPr>
            <a:picLocks noChangeAspect="1"/>
          </p:cNvPicPr>
          <p:nvPr/>
        </p:nvPicPr>
        <p:blipFill>
          <a:blip r:embed="rId2"/>
          <a:stretch>
            <a:fillRect/>
          </a:stretch>
        </p:blipFill>
        <p:spPr>
          <a:xfrm>
            <a:off x="0" y="590550"/>
            <a:ext cx="9144000" cy="2882348"/>
          </a:xfrm>
          <a:prstGeom prst="rect">
            <a:avLst/>
          </a:prstGeom>
        </p:spPr>
      </p:pic>
      <p:sp>
        <p:nvSpPr>
          <p:cNvPr id="2" name="Title 1">
            <a:extLst>
              <a:ext uri="{FF2B5EF4-FFF2-40B4-BE49-F238E27FC236}">
                <a16:creationId xmlns:a16="http://schemas.microsoft.com/office/drawing/2014/main" id="{E5296872-6937-4261-8013-9FC58EAFF75E}"/>
              </a:ext>
            </a:extLst>
          </p:cNvPr>
          <p:cNvSpPr>
            <a:spLocks noGrp="1"/>
          </p:cNvSpPr>
          <p:nvPr>
            <p:ph type="title"/>
          </p:nvPr>
        </p:nvSpPr>
        <p:spPr>
          <a:xfrm>
            <a:off x="457200" y="-19050"/>
            <a:ext cx="8229600" cy="857250"/>
          </a:xfrm>
        </p:spPr>
        <p:txBody>
          <a:bodyPr>
            <a:normAutofit fontScale="90000"/>
          </a:bodyPr>
          <a:lstStyle/>
          <a:p>
            <a:r>
              <a:rPr lang="en-US" dirty="0"/>
              <a:t>International Trade Information Flow</a:t>
            </a:r>
          </a:p>
        </p:txBody>
      </p:sp>
      <p:sp>
        <p:nvSpPr>
          <p:cNvPr id="3" name="Content Placeholder 2">
            <a:extLst>
              <a:ext uri="{FF2B5EF4-FFF2-40B4-BE49-F238E27FC236}">
                <a16:creationId xmlns:a16="http://schemas.microsoft.com/office/drawing/2014/main" id="{163CB43B-BFA5-4A89-801B-8484B8750B26}"/>
              </a:ext>
            </a:extLst>
          </p:cNvPr>
          <p:cNvSpPr>
            <a:spLocks noGrp="1"/>
          </p:cNvSpPr>
          <p:nvPr>
            <p:ph idx="1"/>
          </p:nvPr>
        </p:nvSpPr>
        <p:spPr>
          <a:xfrm>
            <a:off x="457200" y="3409950"/>
            <a:ext cx="8229600" cy="1524000"/>
          </a:xfrm>
        </p:spPr>
        <p:txBody>
          <a:bodyPr>
            <a:normAutofit fontScale="25000" lnSpcReduction="20000"/>
          </a:bodyPr>
          <a:lstStyle/>
          <a:p>
            <a:pPr marL="0" indent="0" algn="ctr">
              <a:buNone/>
            </a:pPr>
            <a:r>
              <a:rPr lang="en-US" sz="4400" i="1" dirty="0"/>
              <a:t>Source: Accenture</a:t>
            </a:r>
          </a:p>
          <a:p>
            <a:pPr marL="0" indent="0" algn="ctr">
              <a:buNone/>
            </a:pPr>
            <a:endParaRPr lang="en-US" sz="1200" i="1" dirty="0"/>
          </a:p>
          <a:p>
            <a:r>
              <a:rPr lang="en-US" sz="6400" dirty="0"/>
              <a:t>Current logistics processes are complex, involves many parties, and are documentation heavy</a:t>
            </a:r>
          </a:p>
          <a:p>
            <a:r>
              <a:rPr lang="en-US" sz="6400" dirty="0"/>
              <a:t>A rethink of how shipping parties interact is required: it cannot just be shoehorned into underspecified ephemeral blockchain solutions, which only obfuscate the problems</a:t>
            </a:r>
          </a:p>
          <a:p>
            <a:r>
              <a:rPr lang="en-US" sz="6400" dirty="0"/>
              <a:t>For the time being is crucial to build up blockchain knowledge and capabilities</a:t>
            </a:r>
          </a:p>
        </p:txBody>
      </p:sp>
    </p:spTree>
    <p:extLst>
      <p:ext uri="{BB962C8B-B14F-4D97-AF65-F5344CB8AC3E}">
        <p14:creationId xmlns:p14="http://schemas.microsoft.com/office/powerpoint/2010/main" val="30481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r>
              <a:rPr lang="en-US" dirty="0"/>
              <a:t>Bibliography</a:t>
            </a:r>
          </a:p>
        </p:txBody>
      </p:sp>
      <p:sp>
        <p:nvSpPr>
          <p:cNvPr id="3" name="Content Placeholder 2"/>
          <p:cNvSpPr>
            <a:spLocks noGrp="1"/>
          </p:cNvSpPr>
          <p:nvPr>
            <p:ph idx="1"/>
          </p:nvPr>
        </p:nvSpPr>
        <p:spPr>
          <a:xfrm>
            <a:off x="228600" y="895350"/>
            <a:ext cx="8686800" cy="3394472"/>
          </a:xfrm>
        </p:spPr>
        <p:txBody>
          <a:bodyPr>
            <a:noAutofit/>
          </a:bodyPr>
          <a:lstStyle/>
          <a:p>
            <a:r>
              <a:rPr lang="en-US" sz="1800" dirty="0"/>
              <a:t>Satoshi Nakamoto, </a:t>
            </a:r>
            <a:r>
              <a:rPr lang="en-US" sz="1800" i="1" dirty="0"/>
              <a:t>Bitcoin: A Peer-to-Peer Electronic Cash System </a:t>
            </a:r>
            <a:r>
              <a:rPr lang="en-US" sz="1800" dirty="0"/>
              <a:t>(2008) </a:t>
            </a:r>
            <a:r>
              <a:rPr lang="en-US" sz="1800" dirty="0">
                <a:hlinkClick r:id="rId2"/>
              </a:rPr>
              <a:t>https://bitcoin.org/bitcoin.pdf</a:t>
            </a:r>
            <a:endParaRPr lang="en-US" sz="1800" dirty="0"/>
          </a:p>
          <a:p>
            <a:r>
              <a:rPr lang="en-US" sz="1800" i="1" dirty="0"/>
              <a:t>Bitcoin, Blockchain and Distributed Ledger Technology: Hype or Reality? </a:t>
            </a:r>
            <a:r>
              <a:rPr lang="en-US" sz="1800" dirty="0"/>
              <a:t>(2017)</a:t>
            </a:r>
            <a:br>
              <a:rPr lang="en-US" sz="1800" dirty="0"/>
            </a:br>
            <a:r>
              <a:rPr lang="en-US" sz="1800" u="sng" dirty="0">
                <a:hlinkClick r:id="rId3"/>
              </a:rPr>
              <a:t>https://ssrn.com/abstract=2832249</a:t>
            </a:r>
            <a:endParaRPr lang="en-US" sz="1800" u="sng" dirty="0"/>
          </a:p>
          <a:p>
            <a:r>
              <a:rPr lang="en-US" sz="1800" dirty="0"/>
              <a:t>Saifedean Ammous, </a:t>
            </a:r>
            <a:r>
              <a:rPr lang="en-US" sz="1800" i="1" dirty="0"/>
              <a:t>The Bitcoin Standard: The Decentralized Alternative to Central Banking</a:t>
            </a:r>
            <a:r>
              <a:rPr lang="en-US" sz="1800" dirty="0"/>
              <a:t> (2018)</a:t>
            </a:r>
          </a:p>
          <a:p>
            <a:r>
              <a:rPr lang="en-US" sz="1800" i="1" dirty="0"/>
              <a:t>Bitcoin as Digital Gold</a:t>
            </a:r>
            <a:r>
              <a:rPr lang="en-US" sz="1800" dirty="0"/>
              <a:t> (2018), United Nations Department of Economic and Social Affairs; video: </a:t>
            </a:r>
            <a:r>
              <a:rPr lang="en-US" sz="1800" dirty="0">
                <a:hlinkClick r:id="rId4"/>
              </a:rPr>
              <a:t>https://goo.gl/NkEC9w</a:t>
            </a:r>
            <a:r>
              <a:rPr lang="en-US" sz="1800" dirty="0"/>
              <a:t>; slides: </a:t>
            </a:r>
            <a:r>
              <a:rPr lang="en-US" sz="1800" dirty="0">
                <a:hlinkClick r:id="rId5"/>
              </a:rPr>
              <a:t>https://goo.gl/szzBXh</a:t>
            </a:r>
            <a:endParaRPr lang="en-US" sz="1800" dirty="0"/>
          </a:p>
          <a:p>
            <a:r>
              <a:rPr lang="en-US" sz="1800" i="1" dirty="0"/>
              <a:t>Blockchain Needs A Native Digital Asset</a:t>
            </a:r>
            <a:r>
              <a:rPr lang="en-US" sz="1800" dirty="0"/>
              <a:t>, </a:t>
            </a:r>
            <a:r>
              <a:rPr lang="en-US" sz="1800" dirty="0">
                <a:hlinkClick r:id="rId6"/>
              </a:rPr>
              <a:t>https://www.finextra.com/videoarticle/1241/blockchain-needs-a-native-digital-asset</a:t>
            </a:r>
            <a:endParaRPr lang="en-US" sz="1800" dirty="0"/>
          </a:p>
          <a:p>
            <a:r>
              <a:rPr lang="en-US" sz="1800" i="1" dirty="0"/>
              <a:t>Bitcoin</a:t>
            </a:r>
            <a:r>
              <a:rPr lang="en-US" sz="1800" dirty="0"/>
              <a:t>, YouTube videos, </a:t>
            </a:r>
            <a:r>
              <a:rPr lang="en-US" sz="1800" dirty="0">
                <a:hlinkClick r:id="rId7"/>
              </a:rPr>
              <a:t>https://goo.gl/qDvKXi</a:t>
            </a:r>
            <a:endParaRPr lang="en-US" sz="1800" dirty="0"/>
          </a:p>
        </p:txBody>
      </p:sp>
    </p:spTree>
    <p:extLst>
      <p:ext uri="{BB962C8B-B14F-4D97-AF65-F5344CB8AC3E}">
        <p14:creationId xmlns:p14="http://schemas.microsoft.com/office/powerpoint/2010/main" val="1930923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(ITA)</a:t>
            </a:r>
          </a:p>
        </p:txBody>
      </p:sp>
      <p:sp>
        <p:nvSpPr>
          <p:cNvPr id="3" name="Content Placeholder 2"/>
          <p:cNvSpPr>
            <a:spLocks noGrp="1"/>
          </p:cNvSpPr>
          <p:nvPr>
            <p:ph idx="1"/>
          </p:nvPr>
        </p:nvSpPr>
        <p:spPr/>
        <p:txBody>
          <a:bodyPr>
            <a:normAutofit fontScale="85000" lnSpcReduction="10000"/>
          </a:bodyPr>
          <a:lstStyle/>
          <a:p>
            <a:r>
              <a:rPr lang="en-US" dirty="0" err="1"/>
              <a:t>Intervista</a:t>
            </a:r>
            <a:r>
              <a:rPr lang="en-US" dirty="0"/>
              <a:t> (“Le Iene”, Mediaset), </a:t>
            </a:r>
            <a:r>
              <a:rPr lang="en-US" dirty="0">
                <a:hlinkClick r:id="rId2"/>
              </a:rPr>
              <a:t>http://bit.ly/2H2qwqf</a:t>
            </a:r>
            <a:endParaRPr lang="en-US" dirty="0"/>
          </a:p>
          <a:p>
            <a:r>
              <a:rPr lang="en-US" dirty="0"/>
              <a:t>Bitcoin, YouTube videos, </a:t>
            </a:r>
            <a:r>
              <a:rPr lang="en-US" dirty="0">
                <a:hlinkClick r:id="rId3"/>
              </a:rPr>
              <a:t>https://goo.gl/byVNqP</a:t>
            </a:r>
            <a:endParaRPr lang="en-US" dirty="0"/>
          </a:p>
          <a:p>
            <a:r>
              <a:rPr lang="en-US" dirty="0"/>
              <a:t>Bitcoin &amp; Blockchain Technology course, University Course Videos, </a:t>
            </a:r>
            <a:r>
              <a:rPr lang="en-US" dirty="0">
                <a:hlinkClick r:id="rId4"/>
              </a:rPr>
              <a:t>https://goo.gl/kNCK3E</a:t>
            </a:r>
            <a:endParaRPr lang="en-US" dirty="0"/>
          </a:p>
          <a:p>
            <a:r>
              <a:rPr lang="en-US" dirty="0"/>
              <a:t>Il Far West dell’oro digitale (IlSole24Ore 2017), </a:t>
            </a:r>
            <a:r>
              <a:rPr lang="en-US" dirty="0">
                <a:hlinkClick r:id="rId5"/>
              </a:rPr>
              <a:t>http://bit.ly/2qjpvzr</a:t>
            </a:r>
            <a:endParaRPr lang="en-US" dirty="0"/>
          </a:p>
          <a:p>
            <a:r>
              <a:rPr lang="en-US" dirty="0" err="1"/>
              <a:t>Intervista</a:t>
            </a:r>
            <a:r>
              <a:rPr lang="en-US" dirty="0"/>
              <a:t> Bitcoin: oro digitale, finanza e tulipani (2018), </a:t>
            </a:r>
            <a:r>
              <a:rPr lang="en-US" dirty="0">
                <a:hlinkClick r:id="rId6"/>
              </a:rPr>
              <a:t>https://goo.gl/eyjDJ2</a:t>
            </a:r>
            <a:endParaRPr lang="en-US" dirty="0"/>
          </a:p>
          <a:p>
            <a:endParaRPr lang="en-US" dirty="0"/>
          </a:p>
        </p:txBody>
      </p:sp>
    </p:spTree>
    <p:extLst>
      <p:ext uri="{BB962C8B-B14F-4D97-AF65-F5344CB8AC3E}">
        <p14:creationId xmlns:p14="http://schemas.microsoft.com/office/powerpoint/2010/main" val="179345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Information Economy</a:t>
            </a:r>
            <a:endParaRPr lang="en-US" noProof="0" dirty="0"/>
          </a:p>
        </p:txBody>
      </p:sp>
      <p:sp>
        <p:nvSpPr>
          <p:cNvPr id="4" name="Content Placeholder 3"/>
          <p:cNvSpPr>
            <a:spLocks noGrp="1"/>
          </p:cNvSpPr>
          <p:nvPr>
            <p:ph idx="1"/>
          </p:nvPr>
        </p:nvSpPr>
        <p:spPr>
          <a:xfrm>
            <a:off x="457200" y="2495550"/>
            <a:ext cx="8229600" cy="2133600"/>
          </a:xfrm>
        </p:spPr>
        <p:txBody>
          <a:bodyPr>
            <a:noAutofit/>
          </a:bodyPr>
          <a:lstStyle/>
          <a:p>
            <a:r>
              <a:rPr lang="en-US" sz="2400" dirty="0"/>
              <a:t>Data is transferred with zero marginal cost</a:t>
            </a:r>
          </a:p>
          <a:p>
            <a:r>
              <a:rPr lang="en-US" sz="2400" dirty="0"/>
              <a:t>Why pay a fee to move bytes representing wealth?</a:t>
            </a:r>
          </a:p>
          <a:p>
            <a:r>
              <a:rPr lang="en-US" sz="2400" dirty="0"/>
              <a:t>Why only 9-5, Monday-Friday, two days settlement?</a:t>
            </a:r>
          </a:p>
          <a:p>
            <a:r>
              <a:rPr lang="en-US" sz="2400" dirty="0"/>
              <a:t>Who (and when) will gift humanity with a global instantaneous free p2p payment network?</a:t>
            </a:r>
          </a:p>
        </p:txBody>
      </p:sp>
      <p:grpSp>
        <p:nvGrpSpPr>
          <p:cNvPr id="37" name="Gruppo 8"/>
          <p:cNvGrpSpPr/>
          <p:nvPr/>
        </p:nvGrpSpPr>
        <p:grpSpPr>
          <a:xfrm>
            <a:off x="1181100" y="1276350"/>
            <a:ext cx="6781800" cy="990600"/>
            <a:chOff x="558588" y="1315239"/>
            <a:chExt cx="8296601" cy="1345987"/>
          </a:xfrm>
        </p:grpSpPr>
        <p:sp>
          <p:nvSpPr>
            <p:cNvPr id="38" name="TextBox 37"/>
            <p:cNvSpPr txBox="1"/>
            <p:nvPr/>
          </p:nvSpPr>
          <p:spPr>
            <a:xfrm rot="1142326">
              <a:off x="8336294" y="1467055"/>
              <a:ext cx="445757" cy="920027"/>
            </a:xfrm>
            <a:prstGeom prst="rect">
              <a:avLst/>
            </a:prstGeom>
          </p:spPr>
          <p:txBody>
            <a:bodyPr vert="horz" wrap="square" lIns="0" tIns="0" rIns="0" bIns="0" rtlCol="0">
              <a:spAutoFit/>
            </a:bodyPr>
            <a:lstStyle/>
            <a:p>
              <a:pPr algn="ctr" defTabSz="1005083">
                <a:spcBef>
                  <a:spcPts val="600"/>
                </a:spcBef>
                <a:buClr>
                  <a:schemeClr val="tx2"/>
                </a:buClr>
              </a:pPr>
              <a:r>
                <a:rPr lang="en-GB" sz="4400" b="1" dirty="0">
                  <a:solidFill>
                    <a:schemeClr val="tx1">
                      <a:lumMod val="65000"/>
                      <a:lumOff val="35000"/>
                    </a:schemeClr>
                  </a:solidFill>
                </a:rPr>
                <a:t>?</a:t>
              </a:r>
            </a:p>
          </p:txBody>
        </p:sp>
        <p:grpSp>
          <p:nvGrpSpPr>
            <p:cNvPr id="39" name="Group 38"/>
            <p:cNvGrpSpPr/>
            <p:nvPr/>
          </p:nvGrpSpPr>
          <p:grpSpPr>
            <a:xfrm>
              <a:off x="7784140" y="1315240"/>
              <a:ext cx="437880" cy="392041"/>
              <a:chOff x="6281381" y="632949"/>
              <a:chExt cx="324000" cy="324000"/>
            </a:xfrm>
          </p:grpSpPr>
          <p:sp>
            <p:nvSpPr>
              <p:cNvPr id="61" name="Freeform 379"/>
              <p:cNvSpPr>
                <a:spLocks noEditPoints="1"/>
              </p:cNvSpPr>
              <p:nvPr/>
            </p:nvSpPr>
            <p:spPr bwMode="auto">
              <a:xfrm>
                <a:off x="6281381" y="632949"/>
                <a:ext cx="324000" cy="324000"/>
              </a:xfrm>
              <a:custGeom>
                <a:avLst/>
                <a:gdLst>
                  <a:gd name="T0" fmla="*/ 6 w 96"/>
                  <a:gd name="T1" fmla="*/ 16 h 85"/>
                  <a:gd name="T2" fmla="*/ 48 w 96"/>
                  <a:gd name="T3" fmla="*/ 0 h 85"/>
                  <a:gd name="T4" fmla="*/ 93 w 96"/>
                  <a:gd name="T5" fmla="*/ 16 h 85"/>
                  <a:gd name="T6" fmla="*/ 93 w 96"/>
                  <a:gd name="T7" fmla="*/ 25 h 85"/>
                  <a:gd name="T8" fmla="*/ 6 w 96"/>
                  <a:gd name="T9" fmla="*/ 25 h 85"/>
                  <a:gd name="T10" fmla="*/ 6 w 96"/>
                  <a:gd name="T11" fmla="*/ 16 h 85"/>
                  <a:gd name="T12" fmla="*/ 6 w 96"/>
                  <a:gd name="T13" fmla="*/ 16 h 85"/>
                  <a:gd name="T14" fmla="*/ 71 w 96"/>
                  <a:gd name="T15" fmla="*/ 70 h 85"/>
                  <a:gd name="T16" fmla="*/ 74 w 96"/>
                  <a:gd name="T17" fmla="*/ 70 h 85"/>
                  <a:gd name="T18" fmla="*/ 74 w 96"/>
                  <a:gd name="T19" fmla="*/ 31 h 85"/>
                  <a:gd name="T20" fmla="*/ 71 w 96"/>
                  <a:gd name="T21" fmla="*/ 31 h 85"/>
                  <a:gd name="T22" fmla="*/ 71 w 96"/>
                  <a:gd name="T23" fmla="*/ 28 h 85"/>
                  <a:gd name="T24" fmla="*/ 90 w 96"/>
                  <a:gd name="T25" fmla="*/ 28 h 85"/>
                  <a:gd name="T26" fmla="*/ 90 w 96"/>
                  <a:gd name="T27" fmla="*/ 31 h 85"/>
                  <a:gd name="T28" fmla="*/ 87 w 96"/>
                  <a:gd name="T29" fmla="*/ 31 h 85"/>
                  <a:gd name="T30" fmla="*/ 87 w 96"/>
                  <a:gd name="T31" fmla="*/ 70 h 85"/>
                  <a:gd name="T32" fmla="*/ 90 w 96"/>
                  <a:gd name="T33" fmla="*/ 70 h 85"/>
                  <a:gd name="T34" fmla="*/ 90 w 96"/>
                  <a:gd name="T35" fmla="*/ 73 h 85"/>
                  <a:gd name="T36" fmla="*/ 96 w 96"/>
                  <a:gd name="T37" fmla="*/ 73 h 85"/>
                  <a:gd name="T38" fmla="*/ 96 w 96"/>
                  <a:gd name="T39" fmla="*/ 85 h 85"/>
                  <a:gd name="T40" fmla="*/ 0 w 96"/>
                  <a:gd name="T41" fmla="*/ 85 h 85"/>
                  <a:gd name="T42" fmla="*/ 0 w 96"/>
                  <a:gd name="T43" fmla="*/ 73 h 85"/>
                  <a:gd name="T44" fmla="*/ 8 w 96"/>
                  <a:gd name="T45" fmla="*/ 73 h 85"/>
                  <a:gd name="T46" fmla="*/ 8 w 96"/>
                  <a:gd name="T47" fmla="*/ 70 h 85"/>
                  <a:gd name="T48" fmla="*/ 11 w 96"/>
                  <a:gd name="T49" fmla="*/ 70 h 85"/>
                  <a:gd name="T50" fmla="*/ 11 w 96"/>
                  <a:gd name="T51" fmla="*/ 31 h 85"/>
                  <a:gd name="T52" fmla="*/ 8 w 96"/>
                  <a:gd name="T53" fmla="*/ 31 h 85"/>
                  <a:gd name="T54" fmla="*/ 8 w 96"/>
                  <a:gd name="T55" fmla="*/ 28 h 85"/>
                  <a:gd name="T56" fmla="*/ 28 w 96"/>
                  <a:gd name="T57" fmla="*/ 28 h 85"/>
                  <a:gd name="T58" fmla="*/ 28 w 96"/>
                  <a:gd name="T59" fmla="*/ 31 h 85"/>
                  <a:gd name="T60" fmla="*/ 23 w 96"/>
                  <a:gd name="T61" fmla="*/ 31 h 85"/>
                  <a:gd name="T62" fmla="*/ 23 w 96"/>
                  <a:gd name="T63" fmla="*/ 70 h 85"/>
                  <a:gd name="T64" fmla="*/ 28 w 96"/>
                  <a:gd name="T65" fmla="*/ 70 h 85"/>
                  <a:gd name="T66" fmla="*/ 28 w 96"/>
                  <a:gd name="T67" fmla="*/ 73 h 85"/>
                  <a:gd name="T68" fmla="*/ 40 w 96"/>
                  <a:gd name="T69" fmla="*/ 73 h 85"/>
                  <a:gd name="T70" fmla="*/ 40 w 96"/>
                  <a:gd name="T71" fmla="*/ 70 h 85"/>
                  <a:gd name="T72" fmla="*/ 43 w 96"/>
                  <a:gd name="T73" fmla="*/ 70 h 85"/>
                  <a:gd name="T74" fmla="*/ 43 w 96"/>
                  <a:gd name="T75" fmla="*/ 31 h 85"/>
                  <a:gd name="T76" fmla="*/ 40 w 96"/>
                  <a:gd name="T77" fmla="*/ 31 h 85"/>
                  <a:gd name="T78" fmla="*/ 40 w 96"/>
                  <a:gd name="T79" fmla="*/ 28 h 85"/>
                  <a:gd name="T80" fmla="*/ 60 w 96"/>
                  <a:gd name="T81" fmla="*/ 28 h 85"/>
                  <a:gd name="T82" fmla="*/ 60 w 96"/>
                  <a:gd name="T83" fmla="*/ 31 h 85"/>
                  <a:gd name="T84" fmla="*/ 56 w 96"/>
                  <a:gd name="T85" fmla="*/ 31 h 85"/>
                  <a:gd name="T86" fmla="*/ 56 w 96"/>
                  <a:gd name="T87" fmla="*/ 70 h 85"/>
                  <a:gd name="T88" fmla="*/ 60 w 96"/>
                  <a:gd name="T89" fmla="*/ 70 h 85"/>
                  <a:gd name="T90" fmla="*/ 60 w 96"/>
                  <a:gd name="T91" fmla="*/ 73 h 85"/>
                  <a:gd name="T92" fmla="*/ 71 w 96"/>
                  <a:gd name="T93" fmla="*/ 73 h 85"/>
                  <a:gd name="T94" fmla="*/ 71 w 96"/>
                  <a:gd name="T95"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85">
                    <a:moveTo>
                      <a:pt x="6" y="16"/>
                    </a:moveTo>
                    <a:lnTo>
                      <a:pt x="48" y="0"/>
                    </a:lnTo>
                    <a:lnTo>
                      <a:pt x="93" y="16"/>
                    </a:lnTo>
                    <a:lnTo>
                      <a:pt x="93" y="25"/>
                    </a:lnTo>
                    <a:lnTo>
                      <a:pt x="6" y="25"/>
                    </a:lnTo>
                    <a:lnTo>
                      <a:pt x="6" y="16"/>
                    </a:lnTo>
                    <a:lnTo>
                      <a:pt x="6" y="16"/>
                    </a:lnTo>
                    <a:close/>
                    <a:moveTo>
                      <a:pt x="71" y="70"/>
                    </a:moveTo>
                    <a:lnTo>
                      <a:pt x="74" y="70"/>
                    </a:lnTo>
                    <a:lnTo>
                      <a:pt x="74" y="31"/>
                    </a:lnTo>
                    <a:lnTo>
                      <a:pt x="71" y="31"/>
                    </a:lnTo>
                    <a:lnTo>
                      <a:pt x="71" y="28"/>
                    </a:lnTo>
                    <a:lnTo>
                      <a:pt x="90" y="28"/>
                    </a:lnTo>
                    <a:lnTo>
                      <a:pt x="90" y="31"/>
                    </a:lnTo>
                    <a:lnTo>
                      <a:pt x="87" y="31"/>
                    </a:lnTo>
                    <a:lnTo>
                      <a:pt x="87" y="70"/>
                    </a:lnTo>
                    <a:lnTo>
                      <a:pt x="90" y="70"/>
                    </a:lnTo>
                    <a:lnTo>
                      <a:pt x="90" y="73"/>
                    </a:lnTo>
                    <a:lnTo>
                      <a:pt x="96" y="73"/>
                    </a:lnTo>
                    <a:lnTo>
                      <a:pt x="96" y="85"/>
                    </a:lnTo>
                    <a:lnTo>
                      <a:pt x="0" y="85"/>
                    </a:lnTo>
                    <a:lnTo>
                      <a:pt x="0" y="73"/>
                    </a:lnTo>
                    <a:lnTo>
                      <a:pt x="8" y="73"/>
                    </a:lnTo>
                    <a:lnTo>
                      <a:pt x="8" y="70"/>
                    </a:lnTo>
                    <a:lnTo>
                      <a:pt x="11" y="70"/>
                    </a:lnTo>
                    <a:lnTo>
                      <a:pt x="11" y="31"/>
                    </a:lnTo>
                    <a:lnTo>
                      <a:pt x="8" y="31"/>
                    </a:lnTo>
                    <a:lnTo>
                      <a:pt x="8" y="28"/>
                    </a:lnTo>
                    <a:lnTo>
                      <a:pt x="28" y="28"/>
                    </a:lnTo>
                    <a:lnTo>
                      <a:pt x="28" y="31"/>
                    </a:lnTo>
                    <a:lnTo>
                      <a:pt x="23" y="31"/>
                    </a:lnTo>
                    <a:lnTo>
                      <a:pt x="23" y="70"/>
                    </a:lnTo>
                    <a:lnTo>
                      <a:pt x="28" y="70"/>
                    </a:lnTo>
                    <a:lnTo>
                      <a:pt x="28" y="73"/>
                    </a:lnTo>
                    <a:lnTo>
                      <a:pt x="40" y="73"/>
                    </a:lnTo>
                    <a:lnTo>
                      <a:pt x="40" y="70"/>
                    </a:lnTo>
                    <a:lnTo>
                      <a:pt x="43" y="70"/>
                    </a:lnTo>
                    <a:lnTo>
                      <a:pt x="43" y="31"/>
                    </a:lnTo>
                    <a:lnTo>
                      <a:pt x="40" y="31"/>
                    </a:lnTo>
                    <a:lnTo>
                      <a:pt x="40" y="28"/>
                    </a:lnTo>
                    <a:lnTo>
                      <a:pt x="60" y="28"/>
                    </a:lnTo>
                    <a:lnTo>
                      <a:pt x="60" y="31"/>
                    </a:lnTo>
                    <a:lnTo>
                      <a:pt x="56" y="31"/>
                    </a:lnTo>
                    <a:lnTo>
                      <a:pt x="56" y="70"/>
                    </a:lnTo>
                    <a:lnTo>
                      <a:pt x="60" y="70"/>
                    </a:lnTo>
                    <a:lnTo>
                      <a:pt x="60" y="73"/>
                    </a:lnTo>
                    <a:lnTo>
                      <a:pt x="71" y="73"/>
                    </a:lnTo>
                    <a:lnTo>
                      <a:pt x="71" y="70"/>
                    </a:lnTo>
                    <a:close/>
                  </a:path>
                </a:pathLst>
              </a:custGeom>
              <a:solidFill>
                <a:schemeClr val="accent2"/>
              </a:solidFill>
              <a:ln>
                <a:noFill/>
              </a:ln>
              <a:extLst/>
            </p:spPr>
            <p:txBody>
              <a:bodyPr/>
              <a:lstStyle/>
              <a:p>
                <a:pPr algn="ctr" eaLnBrk="1" fontAlgn="auto" hangingPunct="1">
                  <a:spcBef>
                    <a:spcPts val="0"/>
                  </a:spcBef>
                  <a:spcAft>
                    <a:spcPts val="0"/>
                  </a:spcAft>
                  <a:defRPr/>
                </a:pPr>
                <a:endParaRPr lang="en-GB" kern="0" dirty="0">
                  <a:solidFill>
                    <a:sysClr val="windowText" lastClr="000000"/>
                  </a:solidFill>
                  <a:latin typeface="+mn-lt"/>
                </a:endParaRPr>
              </a:p>
            </p:txBody>
          </p:sp>
          <p:sp>
            <p:nvSpPr>
              <p:cNvPr id="62" name="TextBox 61"/>
              <p:cNvSpPr txBox="1"/>
              <p:nvPr/>
            </p:nvSpPr>
            <p:spPr>
              <a:xfrm>
                <a:off x="6339394" y="651244"/>
                <a:ext cx="216955" cy="103684"/>
              </a:xfrm>
              <a:prstGeom prst="rect">
                <a:avLst/>
              </a:prstGeom>
            </p:spPr>
            <p:txBody>
              <a:bodyPr vert="horz" wrap="square" lIns="0" tIns="0" rIns="0" bIns="0" rtlCol="0">
                <a:spAutoFit/>
              </a:bodyPr>
              <a:lstStyle/>
              <a:p>
                <a:pPr algn="ctr" defTabSz="1005083">
                  <a:spcBef>
                    <a:spcPts val="600"/>
                  </a:spcBef>
                  <a:buClr>
                    <a:schemeClr val="tx2"/>
                  </a:buClr>
                </a:pPr>
                <a:r>
                  <a:rPr lang="en-GB" sz="600" b="1" dirty="0">
                    <a:solidFill>
                      <a:schemeClr val="bg1"/>
                    </a:solidFill>
                  </a:rPr>
                  <a:t>BANK</a:t>
                </a:r>
                <a:endParaRPr lang="en-GB" sz="1400" b="1" dirty="0">
                  <a:solidFill>
                    <a:schemeClr val="bg1"/>
                  </a:solidFill>
                </a:endParaRPr>
              </a:p>
            </p:txBody>
          </p:sp>
        </p:grpSp>
        <p:sp>
          <p:nvSpPr>
            <p:cNvPr id="40" name="Freeform 76"/>
            <p:cNvSpPr>
              <a:spLocks noEditPoints="1"/>
            </p:cNvSpPr>
            <p:nvPr/>
          </p:nvSpPr>
          <p:spPr bwMode="auto">
            <a:xfrm>
              <a:off x="913826" y="1315239"/>
              <a:ext cx="365538" cy="396000"/>
            </a:xfrm>
            <a:custGeom>
              <a:avLst/>
              <a:gdLst>
                <a:gd name="T0" fmla="*/ 421895 w 114"/>
                <a:gd name="T1" fmla="*/ 429708 h 110"/>
                <a:gd name="T2" fmla="*/ 421895 w 114"/>
                <a:gd name="T3" fmla="*/ 429708 h 110"/>
                <a:gd name="T4" fmla="*/ 410176 w 114"/>
                <a:gd name="T5" fmla="*/ 429708 h 110"/>
                <a:gd name="T6" fmla="*/ 35158 w 114"/>
                <a:gd name="T7" fmla="*/ 429708 h 110"/>
                <a:gd name="T8" fmla="*/ 35158 w 114"/>
                <a:gd name="T9" fmla="*/ 429708 h 110"/>
                <a:gd name="T10" fmla="*/ 27345 w 114"/>
                <a:gd name="T11" fmla="*/ 429708 h 110"/>
                <a:gd name="T12" fmla="*/ 179696 w 114"/>
                <a:gd name="T13" fmla="*/ 316421 h 110"/>
                <a:gd name="T14" fmla="*/ 210948 w 114"/>
                <a:gd name="T15" fmla="*/ 339860 h 110"/>
                <a:gd name="T16" fmla="*/ 222667 w 114"/>
                <a:gd name="T17" fmla="*/ 343766 h 110"/>
                <a:gd name="T18" fmla="*/ 234386 w 114"/>
                <a:gd name="T19" fmla="*/ 339860 h 110"/>
                <a:gd name="T20" fmla="*/ 265638 w 114"/>
                <a:gd name="T21" fmla="*/ 316421 h 110"/>
                <a:gd name="T22" fmla="*/ 421895 w 114"/>
                <a:gd name="T23" fmla="*/ 429708 h 110"/>
                <a:gd name="T24" fmla="*/ 421895 w 114"/>
                <a:gd name="T25" fmla="*/ 429708 h 110"/>
                <a:gd name="T26" fmla="*/ 132819 w 114"/>
                <a:gd name="T27" fmla="*/ 218760 h 110"/>
                <a:gd name="T28" fmla="*/ 312515 w 114"/>
                <a:gd name="T29" fmla="*/ 218760 h 110"/>
                <a:gd name="T30" fmla="*/ 312515 w 114"/>
                <a:gd name="T31" fmla="*/ 230480 h 110"/>
                <a:gd name="T32" fmla="*/ 132819 w 114"/>
                <a:gd name="T33" fmla="*/ 230480 h 110"/>
                <a:gd name="T34" fmla="*/ 132819 w 114"/>
                <a:gd name="T35" fmla="*/ 218760 h 110"/>
                <a:gd name="T36" fmla="*/ 132819 w 114"/>
                <a:gd name="T37" fmla="*/ 218760 h 110"/>
                <a:gd name="T38" fmla="*/ 132819 w 114"/>
                <a:gd name="T39" fmla="*/ 187509 h 110"/>
                <a:gd name="T40" fmla="*/ 312515 w 114"/>
                <a:gd name="T41" fmla="*/ 187509 h 110"/>
                <a:gd name="T42" fmla="*/ 312515 w 114"/>
                <a:gd name="T43" fmla="*/ 199228 h 110"/>
                <a:gd name="T44" fmla="*/ 132819 w 114"/>
                <a:gd name="T45" fmla="*/ 199228 h 110"/>
                <a:gd name="T46" fmla="*/ 132819 w 114"/>
                <a:gd name="T47" fmla="*/ 187509 h 110"/>
                <a:gd name="T48" fmla="*/ 132819 w 114"/>
                <a:gd name="T49" fmla="*/ 187509 h 110"/>
                <a:gd name="T50" fmla="*/ 132819 w 114"/>
                <a:gd name="T51" fmla="*/ 156257 h 110"/>
                <a:gd name="T52" fmla="*/ 312515 w 114"/>
                <a:gd name="T53" fmla="*/ 156257 h 110"/>
                <a:gd name="T54" fmla="*/ 312515 w 114"/>
                <a:gd name="T55" fmla="*/ 171883 h 110"/>
                <a:gd name="T56" fmla="*/ 132819 w 114"/>
                <a:gd name="T57" fmla="*/ 171883 h 110"/>
                <a:gd name="T58" fmla="*/ 132819 w 114"/>
                <a:gd name="T59" fmla="*/ 156257 h 110"/>
                <a:gd name="T60" fmla="*/ 132819 w 114"/>
                <a:gd name="T61" fmla="*/ 156257 h 110"/>
                <a:gd name="T62" fmla="*/ 421895 w 114"/>
                <a:gd name="T63" fmla="*/ 156257 h 110"/>
                <a:gd name="T64" fmla="*/ 222667 w 114"/>
                <a:gd name="T65" fmla="*/ 0 h 110"/>
                <a:gd name="T66" fmla="*/ 15626 w 114"/>
                <a:gd name="T67" fmla="*/ 156257 h 110"/>
                <a:gd name="T68" fmla="*/ 101567 w 114"/>
                <a:gd name="T69" fmla="*/ 218760 h 110"/>
                <a:gd name="T70" fmla="*/ 101567 w 114"/>
                <a:gd name="T71" fmla="*/ 132819 h 110"/>
                <a:gd name="T72" fmla="*/ 343767 w 114"/>
                <a:gd name="T73" fmla="*/ 132819 h 110"/>
                <a:gd name="T74" fmla="*/ 343767 w 114"/>
                <a:gd name="T75" fmla="*/ 218760 h 110"/>
                <a:gd name="T76" fmla="*/ 421895 w 114"/>
                <a:gd name="T77" fmla="*/ 156257 h 110"/>
                <a:gd name="T78" fmla="*/ 421895 w 114"/>
                <a:gd name="T79" fmla="*/ 156257 h 110"/>
                <a:gd name="T80" fmla="*/ 0 w 114"/>
                <a:gd name="T81" fmla="*/ 183603 h 110"/>
                <a:gd name="T82" fmla="*/ 0 w 114"/>
                <a:gd name="T83" fmla="*/ 406269 h 110"/>
                <a:gd name="T84" fmla="*/ 148445 w 114"/>
                <a:gd name="T85" fmla="*/ 296889 h 110"/>
                <a:gd name="T86" fmla="*/ 0 w 114"/>
                <a:gd name="T87" fmla="*/ 183603 h 110"/>
                <a:gd name="T88" fmla="*/ 0 w 114"/>
                <a:gd name="T89" fmla="*/ 183603 h 110"/>
                <a:gd name="T90" fmla="*/ 0 w 114"/>
                <a:gd name="T91" fmla="*/ 183603 h 110"/>
                <a:gd name="T92" fmla="*/ 0 w 114"/>
                <a:gd name="T93" fmla="*/ 183603 h 110"/>
                <a:gd name="T94" fmla="*/ 445334 w 114"/>
                <a:gd name="T95" fmla="*/ 175790 h 110"/>
                <a:gd name="T96" fmla="*/ 296889 w 114"/>
                <a:gd name="T97" fmla="*/ 292983 h 110"/>
                <a:gd name="T98" fmla="*/ 445334 w 114"/>
                <a:gd name="T99" fmla="*/ 406269 h 110"/>
                <a:gd name="T100" fmla="*/ 445334 w 114"/>
                <a:gd name="T101" fmla="*/ 406269 h 110"/>
                <a:gd name="T102" fmla="*/ 445334 w 114"/>
                <a:gd name="T103" fmla="*/ 394550 h 110"/>
                <a:gd name="T104" fmla="*/ 445334 w 114"/>
                <a:gd name="T105" fmla="*/ 183603 h 110"/>
                <a:gd name="T106" fmla="*/ 445334 w 114"/>
                <a:gd name="T107" fmla="*/ 183603 h 110"/>
                <a:gd name="T108" fmla="*/ 445334 w 114"/>
                <a:gd name="T109" fmla="*/ 175790 h 110"/>
                <a:gd name="T110" fmla="*/ 445334 w 114"/>
                <a:gd name="T111" fmla="*/ 175790 h 1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 h="110">
                  <a:moveTo>
                    <a:pt x="108" y="110"/>
                  </a:moveTo>
                  <a:lnTo>
                    <a:pt x="108" y="110"/>
                  </a:lnTo>
                  <a:lnTo>
                    <a:pt x="105" y="110"/>
                  </a:lnTo>
                  <a:lnTo>
                    <a:pt x="9" y="110"/>
                  </a:lnTo>
                  <a:lnTo>
                    <a:pt x="7" y="110"/>
                  </a:lnTo>
                  <a:lnTo>
                    <a:pt x="46" y="81"/>
                  </a:lnTo>
                  <a:lnTo>
                    <a:pt x="54" y="87"/>
                  </a:lnTo>
                  <a:lnTo>
                    <a:pt x="57" y="88"/>
                  </a:lnTo>
                  <a:lnTo>
                    <a:pt x="60" y="87"/>
                  </a:lnTo>
                  <a:lnTo>
                    <a:pt x="68" y="81"/>
                  </a:lnTo>
                  <a:lnTo>
                    <a:pt x="108" y="110"/>
                  </a:lnTo>
                  <a:close/>
                  <a:moveTo>
                    <a:pt x="34" y="56"/>
                  </a:moveTo>
                  <a:lnTo>
                    <a:pt x="80" y="56"/>
                  </a:lnTo>
                  <a:lnTo>
                    <a:pt x="80" y="59"/>
                  </a:lnTo>
                  <a:lnTo>
                    <a:pt x="34" y="59"/>
                  </a:lnTo>
                  <a:lnTo>
                    <a:pt x="34" y="56"/>
                  </a:lnTo>
                  <a:close/>
                  <a:moveTo>
                    <a:pt x="34" y="48"/>
                  </a:moveTo>
                  <a:lnTo>
                    <a:pt x="80" y="48"/>
                  </a:lnTo>
                  <a:lnTo>
                    <a:pt x="80" y="51"/>
                  </a:lnTo>
                  <a:lnTo>
                    <a:pt x="34" y="51"/>
                  </a:lnTo>
                  <a:lnTo>
                    <a:pt x="34" y="48"/>
                  </a:lnTo>
                  <a:close/>
                  <a:moveTo>
                    <a:pt x="34" y="40"/>
                  </a:moveTo>
                  <a:lnTo>
                    <a:pt x="80" y="40"/>
                  </a:lnTo>
                  <a:lnTo>
                    <a:pt x="80" y="44"/>
                  </a:lnTo>
                  <a:lnTo>
                    <a:pt x="34" y="44"/>
                  </a:lnTo>
                  <a:lnTo>
                    <a:pt x="34" y="40"/>
                  </a:lnTo>
                  <a:close/>
                  <a:moveTo>
                    <a:pt x="108" y="40"/>
                  </a:moveTo>
                  <a:lnTo>
                    <a:pt x="57" y="0"/>
                  </a:lnTo>
                  <a:lnTo>
                    <a:pt x="4" y="40"/>
                  </a:lnTo>
                  <a:lnTo>
                    <a:pt x="26" y="56"/>
                  </a:lnTo>
                  <a:lnTo>
                    <a:pt x="26" y="34"/>
                  </a:lnTo>
                  <a:lnTo>
                    <a:pt x="88" y="34"/>
                  </a:lnTo>
                  <a:lnTo>
                    <a:pt x="88" y="56"/>
                  </a:lnTo>
                  <a:lnTo>
                    <a:pt x="108" y="40"/>
                  </a:lnTo>
                  <a:close/>
                  <a:moveTo>
                    <a:pt x="0" y="47"/>
                  </a:moveTo>
                  <a:lnTo>
                    <a:pt x="0" y="104"/>
                  </a:lnTo>
                  <a:lnTo>
                    <a:pt x="38" y="76"/>
                  </a:lnTo>
                  <a:lnTo>
                    <a:pt x="0" y="47"/>
                  </a:lnTo>
                  <a:close/>
                  <a:moveTo>
                    <a:pt x="114" y="45"/>
                  </a:moveTo>
                  <a:lnTo>
                    <a:pt x="76" y="75"/>
                  </a:lnTo>
                  <a:lnTo>
                    <a:pt x="114" y="104"/>
                  </a:lnTo>
                  <a:lnTo>
                    <a:pt x="114" y="101"/>
                  </a:lnTo>
                  <a:lnTo>
                    <a:pt x="114" y="47"/>
                  </a:lnTo>
                  <a:lnTo>
                    <a:pt x="114" y="45"/>
                  </a:lnTo>
                  <a:close/>
                </a:path>
              </a:pathLst>
            </a:custGeom>
            <a:solidFill>
              <a:schemeClr val="accent2"/>
            </a:solidFill>
            <a:ln>
              <a:noFill/>
            </a:ln>
            <a:extLst/>
          </p:spPr>
          <p:txBody>
            <a:bodyPr/>
            <a:lstStyle/>
            <a:p>
              <a:pPr algn="ctr" eaLnBrk="1" fontAlgn="auto" hangingPunct="1">
                <a:spcBef>
                  <a:spcPts val="0"/>
                </a:spcBef>
                <a:spcAft>
                  <a:spcPts val="0"/>
                </a:spcAft>
                <a:defRPr/>
              </a:pPr>
              <a:endParaRPr lang="en-GB" kern="0" dirty="0">
                <a:solidFill>
                  <a:sysClr val="windowText" lastClr="000000"/>
                </a:solidFill>
                <a:latin typeface="+mn-lt"/>
              </a:endParaRPr>
            </a:p>
          </p:txBody>
        </p:sp>
        <p:grpSp>
          <p:nvGrpSpPr>
            <p:cNvPr id="41" name="Group 40"/>
            <p:cNvGrpSpPr/>
            <p:nvPr/>
          </p:nvGrpSpPr>
          <p:grpSpPr>
            <a:xfrm>
              <a:off x="4334709" y="1315239"/>
              <a:ext cx="426406" cy="418308"/>
              <a:chOff x="3284403" y="146557"/>
              <a:chExt cx="419945" cy="380280"/>
            </a:xfrm>
          </p:grpSpPr>
          <p:sp>
            <p:nvSpPr>
              <p:cNvPr id="58" name="Freeform 136"/>
              <p:cNvSpPr>
                <a:spLocks noEditPoints="1"/>
              </p:cNvSpPr>
              <p:nvPr/>
            </p:nvSpPr>
            <p:spPr bwMode="auto">
              <a:xfrm>
                <a:off x="3298119" y="166837"/>
                <a:ext cx="359999" cy="360000"/>
              </a:xfrm>
              <a:custGeom>
                <a:avLst/>
                <a:gdLst>
                  <a:gd name="T0" fmla="*/ 278 w 622"/>
                  <a:gd name="T1" fmla="*/ 310 h 621"/>
                  <a:gd name="T2" fmla="*/ 311 w 622"/>
                  <a:gd name="T3" fmla="*/ 277 h 621"/>
                  <a:gd name="T4" fmla="*/ 344 w 622"/>
                  <a:gd name="T5" fmla="*/ 310 h 621"/>
                  <a:gd name="T6" fmla="*/ 311 w 622"/>
                  <a:gd name="T7" fmla="*/ 343 h 621"/>
                  <a:gd name="T8" fmla="*/ 278 w 622"/>
                  <a:gd name="T9" fmla="*/ 310 h 621"/>
                  <a:gd name="T10" fmla="*/ 311 w 622"/>
                  <a:gd name="T11" fmla="*/ 224 h 621"/>
                  <a:gd name="T12" fmla="*/ 225 w 622"/>
                  <a:gd name="T13" fmla="*/ 310 h 621"/>
                  <a:gd name="T14" fmla="*/ 311 w 622"/>
                  <a:gd name="T15" fmla="*/ 396 h 621"/>
                  <a:gd name="T16" fmla="*/ 397 w 622"/>
                  <a:gd name="T17" fmla="*/ 310 h 621"/>
                  <a:gd name="T18" fmla="*/ 311 w 622"/>
                  <a:gd name="T19" fmla="*/ 224 h 621"/>
                  <a:gd name="T20" fmla="*/ 0 w 622"/>
                  <a:gd name="T21" fmla="*/ 310 h 621"/>
                  <a:gd name="T22" fmla="*/ 311 w 622"/>
                  <a:gd name="T23" fmla="*/ 621 h 621"/>
                  <a:gd name="T24" fmla="*/ 622 w 622"/>
                  <a:gd name="T25" fmla="*/ 310 h 621"/>
                  <a:gd name="T26" fmla="*/ 311 w 622"/>
                  <a:gd name="T27" fmla="*/ 0 h 621"/>
                  <a:gd name="T28" fmla="*/ 0 w 622"/>
                  <a:gd name="T29" fmla="*/ 310 h 621"/>
                  <a:gd name="T30" fmla="*/ 311 w 622"/>
                  <a:gd name="T31" fmla="*/ 172 h 621"/>
                  <a:gd name="T32" fmla="*/ 450 w 622"/>
                  <a:gd name="T33" fmla="*/ 310 h 621"/>
                  <a:gd name="T34" fmla="*/ 311 w 622"/>
                  <a:gd name="T35" fmla="*/ 449 h 621"/>
                  <a:gd name="T36" fmla="*/ 172 w 622"/>
                  <a:gd name="T37" fmla="*/ 310 h 621"/>
                  <a:gd name="T38" fmla="*/ 311 w 622"/>
                  <a:gd name="T39" fmla="*/ 17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2" h="621">
                    <a:moveTo>
                      <a:pt x="278" y="310"/>
                    </a:moveTo>
                    <a:cubicBezTo>
                      <a:pt x="278" y="292"/>
                      <a:pt x="293" y="277"/>
                      <a:pt x="311" y="277"/>
                    </a:cubicBezTo>
                    <a:cubicBezTo>
                      <a:pt x="329" y="277"/>
                      <a:pt x="344" y="292"/>
                      <a:pt x="344" y="310"/>
                    </a:cubicBezTo>
                    <a:cubicBezTo>
                      <a:pt x="344" y="329"/>
                      <a:pt x="329" y="343"/>
                      <a:pt x="311" y="343"/>
                    </a:cubicBezTo>
                    <a:cubicBezTo>
                      <a:pt x="293" y="343"/>
                      <a:pt x="278" y="329"/>
                      <a:pt x="278" y="310"/>
                    </a:cubicBezTo>
                    <a:close/>
                    <a:moveTo>
                      <a:pt x="311" y="224"/>
                    </a:moveTo>
                    <a:cubicBezTo>
                      <a:pt x="264" y="224"/>
                      <a:pt x="225" y="263"/>
                      <a:pt x="225" y="310"/>
                    </a:cubicBezTo>
                    <a:cubicBezTo>
                      <a:pt x="225" y="358"/>
                      <a:pt x="264" y="396"/>
                      <a:pt x="311" y="396"/>
                    </a:cubicBezTo>
                    <a:cubicBezTo>
                      <a:pt x="358" y="396"/>
                      <a:pt x="397" y="358"/>
                      <a:pt x="397" y="310"/>
                    </a:cubicBezTo>
                    <a:cubicBezTo>
                      <a:pt x="397" y="263"/>
                      <a:pt x="358" y="224"/>
                      <a:pt x="311" y="224"/>
                    </a:cubicBezTo>
                    <a:close/>
                    <a:moveTo>
                      <a:pt x="0" y="310"/>
                    </a:moveTo>
                    <a:cubicBezTo>
                      <a:pt x="0" y="482"/>
                      <a:pt x="139" y="621"/>
                      <a:pt x="311" y="621"/>
                    </a:cubicBezTo>
                    <a:cubicBezTo>
                      <a:pt x="483" y="621"/>
                      <a:pt x="622" y="482"/>
                      <a:pt x="622" y="310"/>
                    </a:cubicBezTo>
                    <a:cubicBezTo>
                      <a:pt x="622" y="139"/>
                      <a:pt x="483" y="0"/>
                      <a:pt x="311" y="0"/>
                    </a:cubicBezTo>
                    <a:cubicBezTo>
                      <a:pt x="139" y="0"/>
                      <a:pt x="0" y="139"/>
                      <a:pt x="0" y="310"/>
                    </a:cubicBezTo>
                    <a:close/>
                    <a:moveTo>
                      <a:pt x="311" y="172"/>
                    </a:moveTo>
                    <a:cubicBezTo>
                      <a:pt x="388" y="172"/>
                      <a:pt x="450" y="234"/>
                      <a:pt x="450" y="310"/>
                    </a:cubicBezTo>
                    <a:cubicBezTo>
                      <a:pt x="450" y="387"/>
                      <a:pt x="388" y="449"/>
                      <a:pt x="311" y="449"/>
                    </a:cubicBezTo>
                    <a:cubicBezTo>
                      <a:pt x="234" y="449"/>
                      <a:pt x="172" y="387"/>
                      <a:pt x="172" y="310"/>
                    </a:cubicBezTo>
                    <a:cubicBezTo>
                      <a:pt x="172" y="234"/>
                      <a:pt x="234" y="172"/>
                      <a:pt x="311" y="172"/>
                    </a:cubicBezTo>
                    <a:close/>
                  </a:path>
                </a:pathLst>
              </a:custGeom>
              <a:solidFill>
                <a:schemeClr val="accent2"/>
              </a:solidFill>
              <a:ln w="9525">
                <a:noFill/>
                <a:round/>
                <a:headEnd/>
                <a:tailEnd/>
              </a:ln>
              <a:effectLst/>
              <a:extLst/>
            </p:spPr>
            <p:txBody>
              <a:bodyPr/>
              <a:lstStyle/>
              <a:p>
                <a:pPr algn="ctr" eaLnBrk="1" fontAlgn="auto" hangingPunct="1">
                  <a:spcBef>
                    <a:spcPts val="0"/>
                  </a:spcBef>
                  <a:spcAft>
                    <a:spcPts val="0"/>
                  </a:spcAft>
                  <a:defRPr/>
                </a:pPr>
                <a:endParaRPr lang="en-GB" kern="0" dirty="0">
                  <a:solidFill>
                    <a:sysClr val="windowText" lastClr="000000"/>
                  </a:solidFill>
                  <a:latin typeface="+mn-lt"/>
                </a:endParaRPr>
              </a:p>
            </p:txBody>
          </p:sp>
          <p:sp>
            <p:nvSpPr>
              <p:cNvPr id="59" name="Freeform 116"/>
              <p:cNvSpPr>
                <a:spLocks/>
              </p:cNvSpPr>
              <p:nvPr/>
            </p:nvSpPr>
            <p:spPr bwMode="auto">
              <a:xfrm>
                <a:off x="3284403" y="146557"/>
                <a:ext cx="127918" cy="119350"/>
              </a:xfrm>
              <a:custGeom>
                <a:avLst/>
                <a:gdLst>
                  <a:gd name="T0" fmla="*/ 113562 w 582"/>
                  <a:gd name="T1" fmla="*/ 243433 h 595"/>
                  <a:gd name="T2" fmla="*/ 78569 w 582"/>
                  <a:gd name="T3" fmla="*/ 235516 h 595"/>
                  <a:gd name="T4" fmla="*/ 0 w 582"/>
                  <a:gd name="T5" fmla="*/ 314022 h 595"/>
                  <a:gd name="T6" fmla="*/ 78569 w 582"/>
                  <a:gd name="T7" fmla="*/ 392527 h 595"/>
                  <a:gd name="T8" fmla="*/ 157138 w 582"/>
                  <a:gd name="T9" fmla="*/ 314022 h 595"/>
                  <a:gd name="T10" fmla="*/ 157138 w 582"/>
                  <a:gd name="T11" fmla="*/ 139199 h 595"/>
                  <a:gd name="T12" fmla="*/ 174965 w 582"/>
                  <a:gd name="T13" fmla="*/ 122046 h 595"/>
                  <a:gd name="T14" fmla="*/ 322860 w 582"/>
                  <a:gd name="T15" fmla="*/ 122046 h 595"/>
                  <a:gd name="T16" fmla="*/ 340687 w 582"/>
                  <a:gd name="T17" fmla="*/ 139199 h 595"/>
                  <a:gd name="T18" fmla="*/ 340687 w 582"/>
                  <a:gd name="T19" fmla="*/ 243433 h 595"/>
                  <a:gd name="T20" fmla="*/ 305694 w 582"/>
                  <a:gd name="T21" fmla="*/ 235516 h 595"/>
                  <a:gd name="T22" fmla="*/ 227125 w 582"/>
                  <a:gd name="T23" fmla="*/ 314022 h 595"/>
                  <a:gd name="T24" fmla="*/ 305694 w 582"/>
                  <a:gd name="T25" fmla="*/ 392527 h 595"/>
                  <a:gd name="T26" fmla="*/ 384263 w 582"/>
                  <a:gd name="T27" fmla="*/ 314022 h 595"/>
                  <a:gd name="T28" fmla="*/ 384263 w 582"/>
                  <a:gd name="T29" fmla="*/ 19132 h 595"/>
                  <a:gd name="T30" fmla="*/ 365116 w 582"/>
                  <a:gd name="T31" fmla="*/ 0 h 595"/>
                  <a:gd name="T32" fmla="*/ 132709 w 582"/>
                  <a:gd name="T33" fmla="*/ 0 h 595"/>
                  <a:gd name="T34" fmla="*/ 113562 w 582"/>
                  <a:gd name="T35" fmla="*/ 19132 h 595"/>
                  <a:gd name="T36" fmla="*/ 113562 w 582"/>
                  <a:gd name="T37" fmla="*/ 243433 h 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2" h="595">
                    <a:moveTo>
                      <a:pt x="172" y="369"/>
                    </a:moveTo>
                    <a:cubicBezTo>
                      <a:pt x="156" y="361"/>
                      <a:pt x="138" y="357"/>
                      <a:pt x="119" y="357"/>
                    </a:cubicBezTo>
                    <a:cubicBezTo>
                      <a:pt x="53" y="357"/>
                      <a:pt x="0" y="410"/>
                      <a:pt x="0" y="476"/>
                    </a:cubicBezTo>
                    <a:cubicBezTo>
                      <a:pt x="0" y="541"/>
                      <a:pt x="53" y="595"/>
                      <a:pt x="119" y="595"/>
                    </a:cubicBezTo>
                    <a:cubicBezTo>
                      <a:pt x="185" y="595"/>
                      <a:pt x="238" y="541"/>
                      <a:pt x="238" y="476"/>
                    </a:cubicBezTo>
                    <a:cubicBezTo>
                      <a:pt x="238" y="211"/>
                      <a:pt x="238" y="211"/>
                      <a:pt x="238" y="211"/>
                    </a:cubicBezTo>
                    <a:cubicBezTo>
                      <a:pt x="238" y="197"/>
                      <a:pt x="250" y="185"/>
                      <a:pt x="265" y="185"/>
                    </a:cubicBezTo>
                    <a:cubicBezTo>
                      <a:pt x="489" y="185"/>
                      <a:pt x="489" y="185"/>
                      <a:pt x="489" y="185"/>
                    </a:cubicBezTo>
                    <a:cubicBezTo>
                      <a:pt x="504" y="185"/>
                      <a:pt x="516" y="197"/>
                      <a:pt x="516" y="211"/>
                    </a:cubicBezTo>
                    <a:cubicBezTo>
                      <a:pt x="516" y="369"/>
                      <a:pt x="516" y="369"/>
                      <a:pt x="516" y="369"/>
                    </a:cubicBezTo>
                    <a:cubicBezTo>
                      <a:pt x="500" y="361"/>
                      <a:pt x="482" y="357"/>
                      <a:pt x="463" y="357"/>
                    </a:cubicBezTo>
                    <a:cubicBezTo>
                      <a:pt x="397" y="357"/>
                      <a:pt x="344" y="410"/>
                      <a:pt x="344" y="476"/>
                    </a:cubicBezTo>
                    <a:cubicBezTo>
                      <a:pt x="344" y="541"/>
                      <a:pt x="397" y="595"/>
                      <a:pt x="463" y="595"/>
                    </a:cubicBezTo>
                    <a:cubicBezTo>
                      <a:pt x="529" y="595"/>
                      <a:pt x="582" y="541"/>
                      <a:pt x="582" y="476"/>
                    </a:cubicBezTo>
                    <a:cubicBezTo>
                      <a:pt x="582" y="29"/>
                      <a:pt x="582" y="29"/>
                      <a:pt x="582" y="29"/>
                    </a:cubicBezTo>
                    <a:cubicBezTo>
                      <a:pt x="582" y="13"/>
                      <a:pt x="569" y="0"/>
                      <a:pt x="553" y="0"/>
                    </a:cubicBezTo>
                    <a:cubicBezTo>
                      <a:pt x="201" y="0"/>
                      <a:pt x="201" y="0"/>
                      <a:pt x="201" y="0"/>
                    </a:cubicBezTo>
                    <a:cubicBezTo>
                      <a:pt x="185" y="0"/>
                      <a:pt x="172" y="13"/>
                      <a:pt x="172" y="29"/>
                    </a:cubicBezTo>
                    <a:lnTo>
                      <a:pt x="172" y="369"/>
                    </a:lnTo>
                    <a:close/>
                  </a:path>
                </a:pathLst>
              </a:custGeom>
              <a:solidFill>
                <a:schemeClr val="accent4"/>
              </a:solidFill>
              <a:ln>
                <a:noFill/>
              </a:ln>
              <a:extLst/>
            </p:spPr>
            <p:txBody>
              <a:bodyPr/>
              <a:lstStyle/>
              <a:p>
                <a:pPr algn="ctr" eaLnBrk="1" fontAlgn="auto" hangingPunct="1">
                  <a:spcBef>
                    <a:spcPts val="0"/>
                  </a:spcBef>
                  <a:spcAft>
                    <a:spcPts val="0"/>
                  </a:spcAft>
                  <a:defRPr/>
                </a:pPr>
                <a:endParaRPr lang="en-GB" kern="0" dirty="0">
                  <a:solidFill>
                    <a:sysClr val="windowText" lastClr="000000"/>
                  </a:solidFill>
                  <a:latin typeface="+mn-lt"/>
                </a:endParaRPr>
              </a:p>
            </p:txBody>
          </p:sp>
          <p:sp>
            <p:nvSpPr>
              <p:cNvPr id="60" name="Freeform 112"/>
              <p:cNvSpPr>
                <a:spLocks/>
              </p:cNvSpPr>
              <p:nvPr/>
            </p:nvSpPr>
            <p:spPr bwMode="auto">
              <a:xfrm>
                <a:off x="3549567" y="386126"/>
                <a:ext cx="154781" cy="140711"/>
              </a:xfrm>
              <a:custGeom>
                <a:avLst/>
                <a:gdLst>
                  <a:gd name="T0" fmla="*/ 0 w 635"/>
                  <a:gd name="T1" fmla="*/ 372998 h 635"/>
                  <a:gd name="T2" fmla="*/ 21902 w 635"/>
                  <a:gd name="T3" fmla="*/ 394900 h 635"/>
                  <a:gd name="T4" fmla="*/ 43804 w 635"/>
                  <a:gd name="T5" fmla="*/ 377644 h 635"/>
                  <a:gd name="T6" fmla="*/ 43804 w 635"/>
                  <a:gd name="T7" fmla="*/ 377644 h 635"/>
                  <a:gd name="T8" fmla="*/ 61724 w 635"/>
                  <a:gd name="T9" fmla="*/ 359724 h 635"/>
                  <a:gd name="T10" fmla="*/ 78980 w 635"/>
                  <a:gd name="T11" fmla="*/ 377644 h 635"/>
                  <a:gd name="T12" fmla="*/ 78980 w 635"/>
                  <a:gd name="T13" fmla="*/ 386272 h 635"/>
                  <a:gd name="T14" fmla="*/ 114156 w 635"/>
                  <a:gd name="T15" fmla="*/ 421448 h 635"/>
                  <a:gd name="T16" fmla="*/ 149332 w 635"/>
                  <a:gd name="T17" fmla="*/ 421448 h 635"/>
                  <a:gd name="T18" fmla="*/ 184508 w 635"/>
                  <a:gd name="T19" fmla="*/ 386272 h 635"/>
                  <a:gd name="T20" fmla="*/ 184508 w 635"/>
                  <a:gd name="T21" fmla="*/ 254860 h 635"/>
                  <a:gd name="T22" fmla="*/ 149332 w 635"/>
                  <a:gd name="T23" fmla="*/ 219684 h 635"/>
                  <a:gd name="T24" fmla="*/ 114156 w 635"/>
                  <a:gd name="T25" fmla="*/ 219684 h 635"/>
                  <a:gd name="T26" fmla="*/ 78980 w 635"/>
                  <a:gd name="T27" fmla="*/ 254860 h 635"/>
                  <a:gd name="T28" fmla="*/ 78980 w 635"/>
                  <a:gd name="T29" fmla="*/ 263488 h 635"/>
                  <a:gd name="T30" fmla="*/ 61724 w 635"/>
                  <a:gd name="T31" fmla="*/ 280744 h 635"/>
                  <a:gd name="T32" fmla="*/ 43804 w 635"/>
                  <a:gd name="T33" fmla="*/ 263488 h 635"/>
                  <a:gd name="T34" fmla="*/ 43804 w 635"/>
                  <a:gd name="T35" fmla="*/ 211056 h 635"/>
                  <a:gd name="T36" fmla="*/ 210392 w 635"/>
                  <a:gd name="T37" fmla="*/ 44468 h 635"/>
                  <a:gd name="T38" fmla="*/ 377644 w 635"/>
                  <a:gd name="T39" fmla="*/ 211056 h 635"/>
                  <a:gd name="T40" fmla="*/ 377644 w 635"/>
                  <a:gd name="T41" fmla="*/ 263488 h 635"/>
                  <a:gd name="T42" fmla="*/ 359724 w 635"/>
                  <a:gd name="T43" fmla="*/ 280744 h 635"/>
                  <a:gd name="T44" fmla="*/ 342468 w 635"/>
                  <a:gd name="T45" fmla="*/ 263488 h 635"/>
                  <a:gd name="T46" fmla="*/ 342468 w 635"/>
                  <a:gd name="T47" fmla="*/ 254860 h 635"/>
                  <a:gd name="T48" fmla="*/ 307292 w 635"/>
                  <a:gd name="T49" fmla="*/ 219684 h 635"/>
                  <a:gd name="T50" fmla="*/ 272116 w 635"/>
                  <a:gd name="T51" fmla="*/ 219684 h 635"/>
                  <a:gd name="T52" fmla="*/ 236940 w 635"/>
                  <a:gd name="T53" fmla="*/ 254860 h 635"/>
                  <a:gd name="T54" fmla="*/ 236940 w 635"/>
                  <a:gd name="T55" fmla="*/ 386272 h 635"/>
                  <a:gd name="T56" fmla="*/ 272116 w 635"/>
                  <a:gd name="T57" fmla="*/ 421448 h 635"/>
                  <a:gd name="T58" fmla="*/ 307292 w 635"/>
                  <a:gd name="T59" fmla="*/ 421448 h 635"/>
                  <a:gd name="T60" fmla="*/ 342468 w 635"/>
                  <a:gd name="T61" fmla="*/ 386272 h 635"/>
                  <a:gd name="T62" fmla="*/ 342468 w 635"/>
                  <a:gd name="T63" fmla="*/ 377644 h 635"/>
                  <a:gd name="T64" fmla="*/ 359724 w 635"/>
                  <a:gd name="T65" fmla="*/ 359724 h 635"/>
                  <a:gd name="T66" fmla="*/ 377644 w 635"/>
                  <a:gd name="T67" fmla="*/ 377644 h 635"/>
                  <a:gd name="T68" fmla="*/ 377644 w 635"/>
                  <a:gd name="T69" fmla="*/ 377644 h 635"/>
                  <a:gd name="T70" fmla="*/ 399546 w 635"/>
                  <a:gd name="T71" fmla="*/ 394900 h 635"/>
                  <a:gd name="T72" fmla="*/ 421448 w 635"/>
                  <a:gd name="T73" fmla="*/ 372998 h 635"/>
                  <a:gd name="T74" fmla="*/ 421448 w 635"/>
                  <a:gd name="T75" fmla="*/ 211056 h 635"/>
                  <a:gd name="T76" fmla="*/ 210392 w 635"/>
                  <a:gd name="T77" fmla="*/ 0 h 635"/>
                  <a:gd name="T78" fmla="*/ 0 w 635"/>
                  <a:gd name="T79" fmla="*/ 211056 h 635"/>
                  <a:gd name="T80" fmla="*/ 0 w 635"/>
                  <a:gd name="T81" fmla="*/ 372998 h 6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35" h="635">
                    <a:moveTo>
                      <a:pt x="0" y="562"/>
                    </a:moveTo>
                    <a:cubicBezTo>
                      <a:pt x="0" y="580"/>
                      <a:pt x="15" y="595"/>
                      <a:pt x="33" y="595"/>
                    </a:cubicBezTo>
                    <a:cubicBezTo>
                      <a:pt x="49" y="595"/>
                      <a:pt x="63" y="584"/>
                      <a:pt x="66" y="569"/>
                    </a:cubicBezTo>
                    <a:cubicBezTo>
                      <a:pt x="66" y="569"/>
                      <a:pt x="66" y="569"/>
                      <a:pt x="66" y="569"/>
                    </a:cubicBezTo>
                    <a:cubicBezTo>
                      <a:pt x="66" y="554"/>
                      <a:pt x="78" y="542"/>
                      <a:pt x="93" y="542"/>
                    </a:cubicBezTo>
                    <a:cubicBezTo>
                      <a:pt x="107" y="542"/>
                      <a:pt x="119" y="554"/>
                      <a:pt x="119" y="569"/>
                    </a:cubicBezTo>
                    <a:cubicBezTo>
                      <a:pt x="119" y="582"/>
                      <a:pt x="119" y="582"/>
                      <a:pt x="119" y="582"/>
                    </a:cubicBezTo>
                    <a:cubicBezTo>
                      <a:pt x="119" y="611"/>
                      <a:pt x="143" y="635"/>
                      <a:pt x="172" y="635"/>
                    </a:cubicBezTo>
                    <a:cubicBezTo>
                      <a:pt x="225" y="635"/>
                      <a:pt x="225" y="635"/>
                      <a:pt x="225" y="635"/>
                    </a:cubicBezTo>
                    <a:cubicBezTo>
                      <a:pt x="254" y="635"/>
                      <a:pt x="278" y="611"/>
                      <a:pt x="278" y="582"/>
                    </a:cubicBezTo>
                    <a:cubicBezTo>
                      <a:pt x="278" y="384"/>
                      <a:pt x="278" y="384"/>
                      <a:pt x="278" y="384"/>
                    </a:cubicBezTo>
                    <a:cubicBezTo>
                      <a:pt x="278" y="355"/>
                      <a:pt x="254" y="331"/>
                      <a:pt x="225" y="331"/>
                    </a:cubicBezTo>
                    <a:cubicBezTo>
                      <a:pt x="172" y="331"/>
                      <a:pt x="172" y="331"/>
                      <a:pt x="172" y="331"/>
                    </a:cubicBezTo>
                    <a:cubicBezTo>
                      <a:pt x="143" y="331"/>
                      <a:pt x="119" y="355"/>
                      <a:pt x="119" y="384"/>
                    </a:cubicBezTo>
                    <a:cubicBezTo>
                      <a:pt x="119" y="397"/>
                      <a:pt x="119" y="397"/>
                      <a:pt x="119" y="397"/>
                    </a:cubicBezTo>
                    <a:cubicBezTo>
                      <a:pt x="119" y="412"/>
                      <a:pt x="107" y="423"/>
                      <a:pt x="93" y="423"/>
                    </a:cubicBezTo>
                    <a:cubicBezTo>
                      <a:pt x="78" y="423"/>
                      <a:pt x="66" y="412"/>
                      <a:pt x="66" y="397"/>
                    </a:cubicBezTo>
                    <a:cubicBezTo>
                      <a:pt x="66" y="318"/>
                      <a:pt x="66" y="318"/>
                      <a:pt x="66" y="318"/>
                    </a:cubicBezTo>
                    <a:cubicBezTo>
                      <a:pt x="66" y="179"/>
                      <a:pt x="179" y="67"/>
                      <a:pt x="317" y="67"/>
                    </a:cubicBezTo>
                    <a:cubicBezTo>
                      <a:pt x="456" y="67"/>
                      <a:pt x="569" y="179"/>
                      <a:pt x="569" y="318"/>
                    </a:cubicBezTo>
                    <a:cubicBezTo>
                      <a:pt x="569" y="397"/>
                      <a:pt x="569" y="397"/>
                      <a:pt x="569" y="397"/>
                    </a:cubicBezTo>
                    <a:cubicBezTo>
                      <a:pt x="569" y="412"/>
                      <a:pt x="557" y="423"/>
                      <a:pt x="542" y="423"/>
                    </a:cubicBezTo>
                    <a:cubicBezTo>
                      <a:pt x="528" y="423"/>
                      <a:pt x="516" y="412"/>
                      <a:pt x="516" y="397"/>
                    </a:cubicBezTo>
                    <a:cubicBezTo>
                      <a:pt x="516" y="384"/>
                      <a:pt x="516" y="384"/>
                      <a:pt x="516" y="384"/>
                    </a:cubicBezTo>
                    <a:cubicBezTo>
                      <a:pt x="516" y="355"/>
                      <a:pt x="492" y="331"/>
                      <a:pt x="463" y="331"/>
                    </a:cubicBezTo>
                    <a:cubicBezTo>
                      <a:pt x="410" y="331"/>
                      <a:pt x="410" y="331"/>
                      <a:pt x="410" y="331"/>
                    </a:cubicBezTo>
                    <a:cubicBezTo>
                      <a:pt x="381" y="331"/>
                      <a:pt x="357" y="355"/>
                      <a:pt x="357" y="384"/>
                    </a:cubicBezTo>
                    <a:cubicBezTo>
                      <a:pt x="357" y="582"/>
                      <a:pt x="357" y="582"/>
                      <a:pt x="357" y="582"/>
                    </a:cubicBezTo>
                    <a:cubicBezTo>
                      <a:pt x="357" y="611"/>
                      <a:pt x="381" y="635"/>
                      <a:pt x="410" y="635"/>
                    </a:cubicBezTo>
                    <a:cubicBezTo>
                      <a:pt x="463" y="635"/>
                      <a:pt x="463" y="635"/>
                      <a:pt x="463" y="635"/>
                    </a:cubicBezTo>
                    <a:cubicBezTo>
                      <a:pt x="492" y="635"/>
                      <a:pt x="516" y="611"/>
                      <a:pt x="516" y="582"/>
                    </a:cubicBezTo>
                    <a:cubicBezTo>
                      <a:pt x="516" y="569"/>
                      <a:pt x="516" y="569"/>
                      <a:pt x="516" y="569"/>
                    </a:cubicBezTo>
                    <a:cubicBezTo>
                      <a:pt x="516" y="554"/>
                      <a:pt x="528" y="542"/>
                      <a:pt x="542" y="542"/>
                    </a:cubicBezTo>
                    <a:cubicBezTo>
                      <a:pt x="557" y="542"/>
                      <a:pt x="569" y="554"/>
                      <a:pt x="569" y="569"/>
                    </a:cubicBezTo>
                    <a:cubicBezTo>
                      <a:pt x="569" y="569"/>
                      <a:pt x="569" y="569"/>
                      <a:pt x="569" y="569"/>
                    </a:cubicBezTo>
                    <a:cubicBezTo>
                      <a:pt x="572" y="584"/>
                      <a:pt x="586" y="595"/>
                      <a:pt x="602" y="595"/>
                    </a:cubicBezTo>
                    <a:cubicBezTo>
                      <a:pt x="620" y="595"/>
                      <a:pt x="635" y="580"/>
                      <a:pt x="635" y="562"/>
                    </a:cubicBezTo>
                    <a:cubicBezTo>
                      <a:pt x="635" y="318"/>
                      <a:pt x="635" y="318"/>
                      <a:pt x="635" y="318"/>
                    </a:cubicBezTo>
                    <a:cubicBezTo>
                      <a:pt x="635" y="142"/>
                      <a:pt x="493" y="0"/>
                      <a:pt x="317" y="0"/>
                    </a:cubicBezTo>
                    <a:cubicBezTo>
                      <a:pt x="142" y="0"/>
                      <a:pt x="0" y="142"/>
                      <a:pt x="0" y="318"/>
                    </a:cubicBezTo>
                    <a:lnTo>
                      <a:pt x="0" y="562"/>
                    </a:lnTo>
                    <a:close/>
                  </a:path>
                </a:pathLst>
              </a:custGeom>
              <a:solidFill>
                <a:schemeClr val="accent4"/>
              </a:solidFill>
              <a:ln>
                <a:noFill/>
              </a:ln>
              <a:extLst/>
            </p:spPr>
            <p:txBody>
              <a:bodyPr/>
              <a:lstStyle/>
              <a:p>
                <a:pPr algn="ctr" eaLnBrk="1" fontAlgn="auto" hangingPunct="1">
                  <a:spcBef>
                    <a:spcPts val="0"/>
                  </a:spcBef>
                  <a:spcAft>
                    <a:spcPts val="0"/>
                  </a:spcAft>
                  <a:defRPr/>
                </a:pPr>
                <a:endParaRPr lang="en-GB" kern="0" dirty="0">
                  <a:solidFill>
                    <a:sysClr val="windowText" lastClr="000000"/>
                  </a:solidFill>
                  <a:latin typeface="+mn-lt"/>
                </a:endParaRPr>
              </a:p>
            </p:txBody>
          </p:sp>
        </p:gr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1772" y="2176167"/>
              <a:ext cx="989210" cy="370569"/>
            </a:xfrm>
            <a:prstGeom prst="rect">
              <a:avLst/>
            </a:prstGeom>
            <a:noFill/>
            <a:ln>
              <a:noFill/>
            </a:ln>
          </p:spPr>
        </p:pic>
        <p:sp>
          <p:nvSpPr>
            <p:cNvPr id="43" name="Freeform 121"/>
            <p:cNvSpPr>
              <a:spLocks noEditPoints="1"/>
            </p:cNvSpPr>
            <p:nvPr/>
          </p:nvSpPr>
          <p:spPr bwMode="auto">
            <a:xfrm>
              <a:off x="6071582" y="1315239"/>
              <a:ext cx="402092" cy="435600"/>
            </a:xfrm>
            <a:custGeom>
              <a:avLst/>
              <a:gdLst>
                <a:gd name="T0" fmla="*/ 0 w 621"/>
                <a:gd name="T1" fmla="*/ 363 h 634"/>
                <a:gd name="T2" fmla="*/ 271 w 621"/>
                <a:gd name="T3" fmla="*/ 634 h 634"/>
                <a:gd name="T4" fmla="*/ 542 w 621"/>
                <a:gd name="T5" fmla="*/ 363 h 634"/>
                <a:gd name="T6" fmla="*/ 502 w 621"/>
                <a:gd name="T7" fmla="*/ 220 h 634"/>
                <a:gd name="T8" fmla="*/ 482 w 621"/>
                <a:gd name="T9" fmla="*/ 159 h 634"/>
                <a:gd name="T10" fmla="*/ 582 w 621"/>
                <a:gd name="T11" fmla="*/ 66 h 634"/>
                <a:gd name="T12" fmla="*/ 588 w 621"/>
                <a:gd name="T13" fmla="*/ 66 h 634"/>
                <a:gd name="T14" fmla="*/ 621 w 621"/>
                <a:gd name="T15" fmla="*/ 33 h 634"/>
                <a:gd name="T16" fmla="*/ 588 w 621"/>
                <a:gd name="T17" fmla="*/ 0 h 634"/>
                <a:gd name="T18" fmla="*/ 582 w 621"/>
                <a:gd name="T19" fmla="*/ 0 h 634"/>
                <a:gd name="T20" fmla="*/ 414 w 621"/>
                <a:gd name="T21" fmla="*/ 132 h 634"/>
                <a:gd name="T22" fmla="*/ 271 w 621"/>
                <a:gd name="T23" fmla="*/ 92 h 634"/>
                <a:gd name="T24" fmla="*/ 0 w 621"/>
                <a:gd name="T25" fmla="*/ 363 h 634"/>
                <a:gd name="T26" fmla="*/ 238 w 621"/>
                <a:gd name="T27" fmla="*/ 363 h 634"/>
                <a:gd name="T28" fmla="*/ 271 w 621"/>
                <a:gd name="T29" fmla="*/ 330 h 634"/>
                <a:gd name="T30" fmla="*/ 304 w 621"/>
                <a:gd name="T31" fmla="*/ 363 h 634"/>
                <a:gd name="T32" fmla="*/ 271 w 621"/>
                <a:gd name="T33" fmla="*/ 396 h 634"/>
                <a:gd name="T34" fmla="*/ 238 w 621"/>
                <a:gd name="T35" fmla="*/ 363 h 634"/>
                <a:gd name="T36" fmla="*/ 66 w 621"/>
                <a:gd name="T37" fmla="*/ 363 h 634"/>
                <a:gd name="T38" fmla="*/ 126 w 621"/>
                <a:gd name="T39" fmla="*/ 304 h 634"/>
                <a:gd name="T40" fmla="*/ 185 w 621"/>
                <a:gd name="T41" fmla="*/ 363 h 634"/>
                <a:gd name="T42" fmla="*/ 126 w 621"/>
                <a:gd name="T43" fmla="*/ 423 h 634"/>
                <a:gd name="T44" fmla="*/ 66 w 621"/>
                <a:gd name="T45" fmla="*/ 363 h 634"/>
                <a:gd name="T46" fmla="*/ 357 w 621"/>
                <a:gd name="T47" fmla="*/ 363 h 634"/>
                <a:gd name="T48" fmla="*/ 416 w 621"/>
                <a:gd name="T49" fmla="*/ 304 h 634"/>
                <a:gd name="T50" fmla="*/ 476 w 621"/>
                <a:gd name="T51" fmla="*/ 363 h 634"/>
                <a:gd name="T52" fmla="*/ 416 w 621"/>
                <a:gd name="T53" fmla="*/ 423 h 634"/>
                <a:gd name="T54" fmla="*/ 357 w 621"/>
                <a:gd name="T55" fmla="*/ 363 h 634"/>
                <a:gd name="T56" fmla="*/ 211 w 621"/>
                <a:gd name="T57" fmla="*/ 509 h 634"/>
                <a:gd name="T58" fmla="*/ 271 w 621"/>
                <a:gd name="T59" fmla="*/ 449 h 634"/>
                <a:gd name="T60" fmla="*/ 330 w 621"/>
                <a:gd name="T61" fmla="*/ 509 h 634"/>
                <a:gd name="T62" fmla="*/ 271 w 621"/>
                <a:gd name="T63" fmla="*/ 568 h 634"/>
                <a:gd name="T64" fmla="*/ 211 w 621"/>
                <a:gd name="T65" fmla="*/ 509 h 634"/>
                <a:gd name="T66" fmla="*/ 211 w 621"/>
                <a:gd name="T67" fmla="*/ 218 h 634"/>
                <a:gd name="T68" fmla="*/ 271 w 621"/>
                <a:gd name="T69" fmla="*/ 159 h 634"/>
                <a:gd name="T70" fmla="*/ 330 w 621"/>
                <a:gd name="T71" fmla="*/ 218 h 634"/>
                <a:gd name="T72" fmla="*/ 271 w 621"/>
                <a:gd name="T73" fmla="*/ 277 h 634"/>
                <a:gd name="T74" fmla="*/ 211 w 621"/>
                <a:gd name="T75" fmla="*/ 2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1" h="634">
                  <a:moveTo>
                    <a:pt x="0" y="363"/>
                  </a:moveTo>
                  <a:cubicBezTo>
                    <a:pt x="0" y="513"/>
                    <a:pt x="121" y="634"/>
                    <a:pt x="271" y="634"/>
                  </a:cubicBezTo>
                  <a:cubicBezTo>
                    <a:pt x="421" y="634"/>
                    <a:pt x="542" y="513"/>
                    <a:pt x="542" y="363"/>
                  </a:cubicBezTo>
                  <a:cubicBezTo>
                    <a:pt x="542" y="312"/>
                    <a:pt x="520" y="247"/>
                    <a:pt x="502" y="220"/>
                  </a:cubicBezTo>
                  <a:cubicBezTo>
                    <a:pt x="487" y="196"/>
                    <a:pt x="482" y="181"/>
                    <a:pt x="482" y="159"/>
                  </a:cubicBezTo>
                  <a:cubicBezTo>
                    <a:pt x="482" y="112"/>
                    <a:pt x="530" y="66"/>
                    <a:pt x="582" y="66"/>
                  </a:cubicBezTo>
                  <a:cubicBezTo>
                    <a:pt x="588" y="66"/>
                    <a:pt x="588" y="66"/>
                    <a:pt x="588" y="66"/>
                  </a:cubicBezTo>
                  <a:cubicBezTo>
                    <a:pt x="606" y="66"/>
                    <a:pt x="621" y="51"/>
                    <a:pt x="621" y="33"/>
                  </a:cubicBezTo>
                  <a:cubicBezTo>
                    <a:pt x="621" y="15"/>
                    <a:pt x="606" y="0"/>
                    <a:pt x="588" y="0"/>
                  </a:cubicBezTo>
                  <a:cubicBezTo>
                    <a:pt x="582" y="0"/>
                    <a:pt x="582" y="0"/>
                    <a:pt x="582" y="0"/>
                  </a:cubicBezTo>
                  <a:cubicBezTo>
                    <a:pt x="500" y="0"/>
                    <a:pt x="431" y="43"/>
                    <a:pt x="414" y="132"/>
                  </a:cubicBezTo>
                  <a:cubicBezTo>
                    <a:pt x="380" y="106"/>
                    <a:pt x="328" y="92"/>
                    <a:pt x="271" y="92"/>
                  </a:cubicBezTo>
                  <a:cubicBezTo>
                    <a:pt x="121" y="92"/>
                    <a:pt x="0" y="214"/>
                    <a:pt x="0" y="363"/>
                  </a:cubicBezTo>
                  <a:close/>
                  <a:moveTo>
                    <a:pt x="238" y="363"/>
                  </a:moveTo>
                  <a:cubicBezTo>
                    <a:pt x="238" y="345"/>
                    <a:pt x="253" y="330"/>
                    <a:pt x="271" y="330"/>
                  </a:cubicBezTo>
                  <a:cubicBezTo>
                    <a:pt x="289" y="330"/>
                    <a:pt x="304" y="345"/>
                    <a:pt x="304" y="363"/>
                  </a:cubicBezTo>
                  <a:cubicBezTo>
                    <a:pt x="304" y="382"/>
                    <a:pt x="289" y="396"/>
                    <a:pt x="271" y="396"/>
                  </a:cubicBezTo>
                  <a:cubicBezTo>
                    <a:pt x="253" y="396"/>
                    <a:pt x="238" y="382"/>
                    <a:pt x="238" y="363"/>
                  </a:cubicBezTo>
                  <a:close/>
                  <a:moveTo>
                    <a:pt x="66" y="363"/>
                  </a:moveTo>
                  <a:cubicBezTo>
                    <a:pt x="66" y="330"/>
                    <a:pt x="93" y="304"/>
                    <a:pt x="126" y="304"/>
                  </a:cubicBezTo>
                  <a:cubicBezTo>
                    <a:pt x="158" y="304"/>
                    <a:pt x="185" y="330"/>
                    <a:pt x="185" y="363"/>
                  </a:cubicBezTo>
                  <a:cubicBezTo>
                    <a:pt x="185" y="396"/>
                    <a:pt x="158" y="423"/>
                    <a:pt x="126" y="423"/>
                  </a:cubicBezTo>
                  <a:cubicBezTo>
                    <a:pt x="93" y="423"/>
                    <a:pt x="66" y="396"/>
                    <a:pt x="66" y="363"/>
                  </a:cubicBezTo>
                  <a:close/>
                  <a:moveTo>
                    <a:pt x="357" y="363"/>
                  </a:moveTo>
                  <a:cubicBezTo>
                    <a:pt x="357" y="330"/>
                    <a:pt x="383" y="304"/>
                    <a:pt x="416" y="304"/>
                  </a:cubicBezTo>
                  <a:cubicBezTo>
                    <a:pt x="449" y="304"/>
                    <a:pt x="476" y="330"/>
                    <a:pt x="476" y="363"/>
                  </a:cubicBezTo>
                  <a:cubicBezTo>
                    <a:pt x="476" y="396"/>
                    <a:pt x="449" y="423"/>
                    <a:pt x="416" y="423"/>
                  </a:cubicBezTo>
                  <a:cubicBezTo>
                    <a:pt x="383" y="423"/>
                    <a:pt x="357" y="396"/>
                    <a:pt x="357" y="363"/>
                  </a:cubicBezTo>
                  <a:close/>
                  <a:moveTo>
                    <a:pt x="211" y="509"/>
                  </a:moveTo>
                  <a:cubicBezTo>
                    <a:pt x="211" y="476"/>
                    <a:pt x="238" y="449"/>
                    <a:pt x="271" y="449"/>
                  </a:cubicBezTo>
                  <a:cubicBezTo>
                    <a:pt x="304" y="449"/>
                    <a:pt x="330" y="476"/>
                    <a:pt x="330" y="509"/>
                  </a:cubicBezTo>
                  <a:cubicBezTo>
                    <a:pt x="330" y="542"/>
                    <a:pt x="304" y="568"/>
                    <a:pt x="271" y="568"/>
                  </a:cubicBezTo>
                  <a:cubicBezTo>
                    <a:pt x="238" y="568"/>
                    <a:pt x="211" y="542"/>
                    <a:pt x="211" y="509"/>
                  </a:cubicBezTo>
                  <a:close/>
                  <a:moveTo>
                    <a:pt x="211" y="218"/>
                  </a:moveTo>
                  <a:cubicBezTo>
                    <a:pt x="211" y="185"/>
                    <a:pt x="238" y="159"/>
                    <a:pt x="271" y="159"/>
                  </a:cubicBezTo>
                  <a:cubicBezTo>
                    <a:pt x="304" y="159"/>
                    <a:pt x="330" y="185"/>
                    <a:pt x="330" y="218"/>
                  </a:cubicBezTo>
                  <a:cubicBezTo>
                    <a:pt x="330" y="251"/>
                    <a:pt x="304" y="277"/>
                    <a:pt x="271" y="277"/>
                  </a:cubicBezTo>
                  <a:cubicBezTo>
                    <a:pt x="238" y="277"/>
                    <a:pt x="211" y="251"/>
                    <a:pt x="211" y="218"/>
                  </a:cubicBezTo>
                  <a:close/>
                </a:path>
              </a:pathLst>
            </a:custGeom>
            <a:solidFill>
              <a:schemeClr val="accent3"/>
            </a:solidFill>
            <a:ln>
              <a:noFill/>
            </a:ln>
            <a:effectLst/>
            <a:extLst/>
          </p:spPr>
          <p:txBody>
            <a:bodyPr/>
            <a:lstStyle/>
            <a:p>
              <a:pPr algn="ctr" eaLnBrk="1" fontAlgn="auto" hangingPunct="1">
                <a:spcBef>
                  <a:spcPts val="0"/>
                </a:spcBef>
                <a:spcAft>
                  <a:spcPts val="0"/>
                </a:spcAft>
                <a:defRPr/>
              </a:pPr>
              <a:endParaRPr lang="en-GB" kern="0" dirty="0">
                <a:solidFill>
                  <a:sysClr val="windowText" lastClr="000000"/>
                </a:solidFill>
                <a:latin typeface="+mn-lt"/>
              </a:endParaRPr>
            </a:p>
          </p:txBody>
        </p:sp>
        <p:grpSp>
          <p:nvGrpSpPr>
            <p:cNvPr id="44" name="Group 43"/>
            <p:cNvGrpSpPr/>
            <p:nvPr/>
          </p:nvGrpSpPr>
          <p:grpSpPr>
            <a:xfrm>
              <a:off x="5792719" y="2202171"/>
              <a:ext cx="931651" cy="318561"/>
              <a:chOff x="6251381" y="1979286"/>
              <a:chExt cx="1009289" cy="318561"/>
            </a:xfrm>
          </p:grpSpPr>
          <p:sp>
            <p:nvSpPr>
              <p:cNvPr id="56" name="Rectangle 55"/>
              <p:cNvSpPr/>
              <p:nvPr/>
            </p:nvSpPr>
            <p:spPr>
              <a:xfrm>
                <a:off x="6251381" y="1979286"/>
                <a:ext cx="1009289" cy="3185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p>
            </p:txBody>
          </p:sp>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l="5726" t="26243" r="6857" b="25455"/>
              <a:stretch/>
            </p:blipFill>
            <p:spPr>
              <a:xfrm>
                <a:off x="6308822" y="2000114"/>
                <a:ext cx="879165" cy="273254"/>
              </a:xfrm>
              <a:prstGeom prst="rect">
                <a:avLst/>
              </a:prstGeom>
              <a:noFill/>
              <a:ln>
                <a:noFill/>
              </a:ln>
            </p:spPr>
          </p:pic>
        </p:grpSp>
        <p:sp>
          <p:nvSpPr>
            <p:cNvPr id="45" name="Isosceles Triangle 44"/>
            <p:cNvSpPr/>
            <p:nvPr/>
          </p:nvSpPr>
          <p:spPr>
            <a:xfrm rot="10800000">
              <a:off x="717810" y="1872254"/>
              <a:ext cx="757572" cy="211299"/>
            </a:xfrm>
            <a:prstGeom prst="triangle">
              <a:avLst/>
            </a:prstGeom>
            <a:solidFill>
              <a:srgbClr val="0069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p>
          </p:txBody>
        </p:sp>
        <p:grpSp>
          <p:nvGrpSpPr>
            <p:cNvPr id="46" name="Group 45"/>
            <p:cNvGrpSpPr/>
            <p:nvPr/>
          </p:nvGrpSpPr>
          <p:grpSpPr>
            <a:xfrm>
              <a:off x="2302334" y="2193008"/>
              <a:ext cx="1024455" cy="336884"/>
              <a:chOff x="2350790" y="1610320"/>
              <a:chExt cx="3831419" cy="1057275"/>
            </a:xfrm>
          </p:grpSpPr>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l="7250" t="31667" r="66000" b="31334"/>
              <a:stretch/>
            </p:blipFill>
            <p:spPr>
              <a:xfrm>
                <a:off x="2350790" y="1610320"/>
                <a:ext cx="1019175" cy="1057275"/>
              </a:xfrm>
              <a:prstGeom prst="rect">
                <a:avLst/>
              </a:prstGeom>
              <a:noFill/>
              <a:ln>
                <a:noFill/>
              </a:ln>
            </p:spPr>
          </p:pic>
          <p:pic>
            <p:nvPicPr>
              <p:cNvPr id="55" name="Picture 54"/>
              <p:cNvPicPr>
                <a:picLocks noChangeAspect="1"/>
              </p:cNvPicPr>
              <p:nvPr/>
            </p:nvPicPr>
            <p:blipFill rotWithShape="1">
              <a:blip r:embed="rId6" cstate="print">
                <a:extLst>
                  <a:ext uri="{28A0092B-C50C-407E-A947-70E740481C1C}">
                    <a14:useLocalDpi xmlns:a14="http://schemas.microsoft.com/office/drawing/2010/main" val="0"/>
                  </a:ext>
                </a:extLst>
              </a:blip>
              <a:srcRect l="34680" t="41673" r="6500" b="45333"/>
              <a:stretch/>
            </p:blipFill>
            <p:spPr>
              <a:xfrm>
                <a:off x="3470535" y="1914313"/>
                <a:ext cx="2711674" cy="449289"/>
              </a:xfrm>
              <a:prstGeom prst="rect">
                <a:avLst/>
              </a:prstGeom>
              <a:noFill/>
              <a:ln>
                <a:noFill/>
              </a:ln>
            </p:spPr>
          </p:pic>
        </p:grpSp>
        <p:sp>
          <p:nvSpPr>
            <p:cNvPr id="47" name="Freeform 337"/>
            <p:cNvSpPr>
              <a:spLocks noEditPoints="1"/>
            </p:cNvSpPr>
            <p:nvPr/>
          </p:nvSpPr>
          <p:spPr bwMode="auto">
            <a:xfrm>
              <a:off x="2589831" y="1315239"/>
              <a:ext cx="434413" cy="378412"/>
            </a:xfrm>
            <a:custGeom>
              <a:avLst/>
              <a:gdLst>
                <a:gd name="T0" fmla="*/ 28 w 119"/>
                <a:gd name="T1" fmla="*/ 2 h 96"/>
                <a:gd name="T2" fmla="*/ 0 w 119"/>
                <a:gd name="T3" fmla="*/ 93 h 96"/>
                <a:gd name="T4" fmla="*/ 0 w 119"/>
                <a:gd name="T5" fmla="*/ 2 h 96"/>
                <a:gd name="T6" fmla="*/ 90 w 119"/>
                <a:gd name="T7" fmla="*/ 0 h 96"/>
                <a:gd name="T8" fmla="*/ 93 w 119"/>
                <a:gd name="T9" fmla="*/ 96 h 96"/>
                <a:gd name="T10" fmla="*/ 63 w 119"/>
                <a:gd name="T11" fmla="*/ 10 h 96"/>
                <a:gd name="T12" fmla="*/ 96 w 119"/>
                <a:gd name="T13" fmla="*/ 61 h 96"/>
                <a:gd name="T14" fmla="*/ 90 w 119"/>
                <a:gd name="T15" fmla="*/ 65 h 96"/>
                <a:gd name="T16" fmla="*/ 90 w 119"/>
                <a:gd name="T17" fmla="*/ 73 h 96"/>
                <a:gd name="T18" fmla="*/ 91 w 119"/>
                <a:gd name="T19" fmla="*/ 76 h 96"/>
                <a:gd name="T20" fmla="*/ 97 w 119"/>
                <a:gd name="T21" fmla="*/ 79 h 96"/>
                <a:gd name="T22" fmla="*/ 102 w 119"/>
                <a:gd name="T23" fmla="*/ 79 h 96"/>
                <a:gd name="T24" fmla="*/ 107 w 119"/>
                <a:gd name="T25" fmla="*/ 75 h 96"/>
                <a:gd name="T26" fmla="*/ 108 w 119"/>
                <a:gd name="T27" fmla="*/ 67 h 96"/>
                <a:gd name="T28" fmla="*/ 105 w 119"/>
                <a:gd name="T29" fmla="*/ 64 h 96"/>
                <a:gd name="T30" fmla="*/ 99 w 119"/>
                <a:gd name="T31" fmla="*/ 61 h 96"/>
                <a:gd name="T32" fmla="*/ 96 w 119"/>
                <a:gd name="T33" fmla="*/ 61 h 96"/>
                <a:gd name="T34" fmla="*/ 77 w 119"/>
                <a:gd name="T35" fmla="*/ 36 h 96"/>
                <a:gd name="T36" fmla="*/ 94 w 119"/>
                <a:gd name="T37" fmla="*/ 24 h 96"/>
                <a:gd name="T38" fmla="*/ 74 w 119"/>
                <a:gd name="T39" fmla="*/ 30 h 96"/>
                <a:gd name="T40" fmla="*/ 73 w 119"/>
                <a:gd name="T41" fmla="*/ 24 h 96"/>
                <a:gd name="T42" fmla="*/ 90 w 119"/>
                <a:gd name="T43" fmla="*/ 10 h 96"/>
                <a:gd name="T44" fmla="*/ 70 w 119"/>
                <a:gd name="T45" fmla="*/ 16 h 96"/>
                <a:gd name="T46" fmla="*/ 62 w 119"/>
                <a:gd name="T47" fmla="*/ 2 h 96"/>
                <a:gd name="T48" fmla="*/ 32 w 119"/>
                <a:gd name="T49" fmla="*/ 93 h 96"/>
                <a:gd name="T50" fmla="*/ 32 w 119"/>
                <a:gd name="T51" fmla="*/ 2 h 96"/>
                <a:gd name="T52" fmla="*/ 46 w 119"/>
                <a:gd name="T53" fmla="*/ 62 h 96"/>
                <a:gd name="T54" fmla="*/ 40 w 119"/>
                <a:gd name="T55" fmla="*/ 64 h 96"/>
                <a:gd name="T56" fmla="*/ 37 w 119"/>
                <a:gd name="T57" fmla="*/ 72 h 96"/>
                <a:gd name="T58" fmla="*/ 39 w 119"/>
                <a:gd name="T59" fmla="*/ 75 h 96"/>
                <a:gd name="T60" fmla="*/ 43 w 119"/>
                <a:gd name="T61" fmla="*/ 81 h 96"/>
                <a:gd name="T62" fmla="*/ 46 w 119"/>
                <a:gd name="T63" fmla="*/ 81 h 96"/>
                <a:gd name="T64" fmla="*/ 54 w 119"/>
                <a:gd name="T65" fmla="*/ 78 h 96"/>
                <a:gd name="T66" fmla="*/ 56 w 119"/>
                <a:gd name="T67" fmla="*/ 72 h 96"/>
                <a:gd name="T68" fmla="*/ 56 w 119"/>
                <a:gd name="T69" fmla="*/ 67 h 96"/>
                <a:gd name="T70" fmla="*/ 51 w 119"/>
                <a:gd name="T71" fmla="*/ 62 h 96"/>
                <a:gd name="T72" fmla="*/ 46 w 119"/>
                <a:gd name="T73" fmla="*/ 62 h 96"/>
                <a:gd name="T74" fmla="*/ 37 w 119"/>
                <a:gd name="T75" fmla="*/ 31 h 96"/>
                <a:gd name="T76" fmla="*/ 57 w 119"/>
                <a:gd name="T77" fmla="*/ 25 h 96"/>
                <a:gd name="T78" fmla="*/ 37 w 119"/>
                <a:gd name="T79" fmla="*/ 25 h 96"/>
                <a:gd name="T80" fmla="*/ 37 w 119"/>
                <a:gd name="T81" fmla="*/ 17 h 96"/>
                <a:gd name="T82" fmla="*/ 57 w 119"/>
                <a:gd name="T83" fmla="*/ 11 h 96"/>
                <a:gd name="T84" fmla="*/ 37 w 119"/>
                <a:gd name="T85" fmla="*/ 11 h 96"/>
                <a:gd name="T86" fmla="*/ 14 w 119"/>
                <a:gd name="T87" fmla="*/ 62 h 96"/>
                <a:gd name="T88" fmla="*/ 8 w 119"/>
                <a:gd name="T89" fmla="*/ 64 h 96"/>
                <a:gd name="T90" fmla="*/ 4 w 119"/>
                <a:gd name="T91" fmla="*/ 72 h 96"/>
                <a:gd name="T92" fmla="*/ 4 w 119"/>
                <a:gd name="T93" fmla="*/ 75 h 96"/>
                <a:gd name="T94" fmla="*/ 11 w 119"/>
                <a:gd name="T95" fmla="*/ 81 h 96"/>
                <a:gd name="T96" fmla="*/ 14 w 119"/>
                <a:gd name="T97" fmla="*/ 81 h 96"/>
                <a:gd name="T98" fmla="*/ 20 w 119"/>
                <a:gd name="T99" fmla="*/ 78 h 96"/>
                <a:gd name="T100" fmla="*/ 23 w 119"/>
                <a:gd name="T101" fmla="*/ 72 h 96"/>
                <a:gd name="T102" fmla="*/ 23 w 119"/>
                <a:gd name="T103" fmla="*/ 67 h 96"/>
                <a:gd name="T104" fmla="*/ 17 w 119"/>
                <a:gd name="T105" fmla="*/ 62 h 96"/>
                <a:gd name="T106" fmla="*/ 14 w 119"/>
                <a:gd name="T107" fmla="*/ 62 h 96"/>
                <a:gd name="T108" fmla="*/ 4 w 119"/>
                <a:gd name="T109" fmla="*/ 31 h 96"/>
                <a:gd name="T110" fmla="*/ 25 w 119"/>
                <a:gd name="T111" fmla="*/ 25 h 96"/>
                <a:gd name="T112" fmla="*/ 4 w 119"/>
                <a:gd name="T113" fmla="*/ 25 h 96"/>
                <a:gd name="T114" fmla="*/ 4 w 119"/>
                <a:gd name="T115" fmla="*/ 17 h 96"/>
                <a:gd name="T116" fmla="*/ 25 w 119"/>
                <a:gd name="T117"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 h="96">
                  <a:moveTo>
                    <a:pt x="0" y="2"/>
                  </a:moveTo>
                  <a:lnTo>
                    <a:pt x="28" y="2"/>
                  </a:lnTo>
                  <a:lnTo>
                    <a:pt x="28" y="93"/>
                  </a:lnTo>
                  <a:lnTo>
                    <a:pt x="0" y="93"/>
                  </a:lnTo>
                  <a:lnTo>
                    <a:pt x="0" y="2"/>
                  </a:lnTo>
                  <a:lnTo>
                    <a:pt x="0" y="2"/>
                  </a:lnTo>
                  <a:close/>
                  <a:moveTo>
                    <a:pt x="63" y="10"/>
                  </a:moveTo>
                  <a:lnTo>
                    <a:pt x="90" y="0"/>
                  </a:lnTo>
                  <a:lnTo>
                    <a:pt x="119" y="87"/>
                  </a:lnTo>
                  <a:lnTo>
                    <a:pt x="93" y="96"/>
                  </a:lnTo>
                  <a:lnTo>
                    <a:pt x="63" y="10"/>
                  </a:lnTo>
                  <a:lnTo>
                    <a:pt x="63" y="10"/>
                  </a:lnTo>
                  <a:close/>
                  <a:moveTo>
                    <a:pt x="96" y="61"/>
                  </a:moveTo>
                  <a:lnTo>
                    <a:pt x="96" y="61"/>
                  </a:lnTo>
                  <a:lnTo>
                    <a:pt x="93" y="62"/>
                  </a:lnTo>
                  <a:lnTo>
                    <a:pt x="90" y="65"/>
                  </a:lnTo>
                  <a:lnTo>
                    <a:pt x="90" y="70"/>
                  </a:lnTo>
                  <a:lnTo>
                    <a:pt x="90" y="73"/>
                  </a:lnTo>
                  <a:lnTo>
                    <a:pt x="90" y="73"/>
                  </a:lnTo>
                  <a:lnTo>
                    <a:pt x="91" y="76"/>
                  </a:lnTo>
                  <a:lnTo>
                    <a:pt x="94" y="79"/>
                  </a:lnTo>
                  <a:lnTo>
                    <a:pt x="97" y="79"/>
                  </a:lnTo>
                  <a:lnTo>
                    <a:pt x="102" y="79"/>
                  </a:lnTo>
                  <a:lnTo>
                    <a:pt x="102" y="79"/>
                  </a:lnTo>
                  <a:lnTo>
                    <a:pt x="105" y="78"/>
                  </a:lnTo>
                  <a:lnTo>
                    <a:pt x="107" y="75"/>
                  </a:lnTo>
                  <a:lnTo>
                    <a:pt x="108" y="70"/>
                  </a:lnTo>
                  <a:lnTo>
                    <a:pt x="108" y="67"/>
                  </a:lnTo>
                  <a:lnTo>
                    <a:pt x="108" y="67"/>
                  </a:lnTo>
                  <a:lnTo>
                    <a:pt x="105" y="64"/>
                  </a:lnTo>
                  <a:lnTo>
                    <a:pt x="104" y="61"/>
                  </a:lnTo>
                  <a:lnTo>
                    <a:pt x="99" y="61"/>
                  </a:lnTo>
                  <a:lnTo>
                    <a:pt x="96" y="61"/>
                  </a:lnTo>
                  <a:lnTo>
                    <a:pt x="96" y="61"/>
                  </a:lnTo>
                  <a:close/>
                  <a:moveTo>
                    <a:pt x="74" y="30"/>
                  </a:moveTo>
                  <a:lnTo>
                    <a:pt x="77" y="36"/>
                  </a:lnTo>
                  <a:lnTo>
                    <a:pt x="96" y="30"/>
                  </a:lnTo>
                  <a:lnTo>
                    <a:pt x="94" y="24"/>
                  </a:lnTo>
                  <a:lnTo>
                    <a:pt x="74" y="30"/>
                  </a:lnTo>
                  <a:lnTo>
                    <a:pt x="74" y="30"/>
                  </a:lnTo>
                  <a:close/>
                  <a:moveTo>
                    <a:pt x="70" y="16"/>
                  </a:moveTo>
                  <a:lnTo>
                    <a:pt x="73" y="24"/>
                  </a:lnTo>
                  <a:lnTo>
                    <a:pt x="91" y="16"/>
                  </a:lnTo>
                  <a:lnTo>
                    <a:pt x="90" y="10"/>
                  </a:lnTo>
                  <a:lnTo>
                    <a:pt x="70" y="16"/>
                  </a:lnTo>
                  <a:lnTo>
                    <a:pt x="70" y="16"/>
                  </a:lnTo>
                  <a:close/>
                  <a:moveTo>
                    <a:pt x="32" y="2"/>
                  </a:moveTo>
                  <a:lnTo>
                    <a:pt x="62" y="2"/>
                  </a:lnTo>
                  <a:lnTo>
                    <a:pt x="62" y="93"/>
                  </a:lnTo>
                  <a:lnTo>
                    <a:pt x="32" y="93"/>
                  </a:lnTo>
                  <a:lnTo>
                    <a:pt x="32" y="2"/>
                  </a:lnTo>
                  <a:lnTo>
                    <a:pt x="32" y="2"/>
                  </a:lnTo>
                  <a:close/>
                  <a:moveTo>
                    <a:pt x="46" y="62"/>
                  </a:moveTo>
                  <a:lnTo>
                    <a:pt x="46" y="62"/>
                  </a:lnTo>
                  <a:lnTo>
                    <a:pt x="43" y="62"/>
                  </a:lnTo>
                  <a:lnTo>
                    <a:pt x="40" y="64"/>
                  </a:lnTo>
                  <a:lnTo>
                    <a:pt x="39" y="67"/>
                  </a:lnTo>
                  <a:lnTo>
                    <a:pt x="37" y="72"/>
                  </a:lnTo>
                  <a:lnTo>
                    <a:pt x="37" y="72"/>
                  </a:lnTo>
                  <a:lnTo>
                    <a:pt x="39" y="75"/>
                  </a:lnTo>
                  <a:lnTo>
                    <a:pt x="40" y="78"/>
                  </a:lnTo>
                  <a:lnTo>
                    <a:pt x="43" y="81"/>
                  </a:lnTo>
                  <a:lnTo>
                    <a:pt x="46" y="81"/>
                  </a:lnTo>
                  <a:lnTo>
                    <a:pt x="46" y="81"/>
                  </a:lnTo>
                  <a:lnTo>
                    <a:pt x="51" y="81"/>
                  </a:lnTo>
                  <a:lnTo>
                    <a:pt x="54" y="78"/>
                  </a:lnTo>
                  <a:lnTo>
                    <a:pt x="56" y="75"/>
                  </a:lnTo>
                  <a:lnTo>
                    <a:pt x="56" y="72"/>
                  </a:lnTo>
                  <a:lnTo>
                    <a:pt x="56" y="72"/>
                  </a:lnTo>
                  <a:lnTo>
                    <a:pt x="56" y="67"/>
                  </a:lnTo>
                  <a:lnTo>
                    <a:pt x="54" y="64"/>
                  </a:lnTo>
                  <a:lnTo>
                    <a:pt x="51" y="62"/>
                  </a:lnTo>
                  <a:lnTo>
                    <a:pt x="46" y="62"/>
                  </a:lnTo>
                  <a:lnTo>
                    <a:pt x="46" y="62"/>
                  </a:lnTo>
                  <a:close/>
                  <a:moveTo>
                    <a:pt x="37" y="25"/>
                  </a:moveTo>
                  <a:lnTo>
                    <a:pt x="37" y="31"/>
                  </a:lnTo>
                  <a:lnTo>
                    <a:pt x="57" y="31"/>
                  </a:lnTo>
                  <a:lnTo>
                    <a:pt x="57" y="25"/>
                  </a:lnTo>
                  <a:lnTo>
                    <a:pt x="37" y="25"/>
                  </a:lnTo>
                  <a:lnTo>
                    <a:pt x="37" y="25"/>
                  </a:lnTo>
                  <a:close/>
                  <a:moveTo>
                    <a:pt x="37" y="11"/>
                  </a:moveTo>
                  <a:lnTo>
                    <a:pt x="37" y="17"/>
                  </a:lnTo>
                  <a:lnTo>
                    <a:pt x="57" y="17"/>
                  </a:lnTo>
                  <a:lnTo>
                    <a:pt x="57" y="11"/>
                  </a:lnTo>
                  <a:lnTo>
                    <a:pt x="37" y="11"/>
                  </a:lnTo>
                  <a:lnTo>
                    <a:pt x="37" y="11"/>
                  </a:lnTo>
                  <a:close/>
                  <a:moveTo>
                    <a:pt x="14" y="62"/>
                  </a:moveTo>
                  <a:lnTo>
                    <a:pt x="14" y="62"/>
                  </a:lnTo>
                  <a:lnTo>
                    <a:pt x="11" y="62"/>
                  </a:lnTo>
                  <a:lnTo>
                    <a:pt x="8" y="64"/>
                  </a:lnTo>
                  <a:lnTo>
                    <a:pt x="4" y="67"/>
                  </a:lnTo>
                  <a:lnTo>
                    <a:pt x="4" y="72"/>
                  </a:lnTo>
                  <a:lnTo>
                    <a:pt x="4" y="72"/>
                  </a:lnTo>
                  <a:lnTo>
                    <a:pt x="4" y="75"/>
                  </a:lnTo>
                  <a:lnTo>
                    <a:pt x="8" y="78"/>
                  </a:lnTo>
                  <a:lnTo>
                    <a:pt x="11" y="81"/>
                  </a:lnTo>
                  <a:lnTo>
                    <a:pt x="14" y="81"/>
                  </a:lnTo>
                  <a:lnTo>
                    <a:pt x="14" y="81"/>
                  </a:lnTo>
                  <a:lnTo>
                    <a:pt x="17" y="81"/>
                  </a:lnTo>
                  <a:lnTo>
                    <a:pt x="20" y="78"/>
                  </a:lnTo>
                  <a:lnTo>
                    <a:pt x="23" y="75"/>
                  </a:lnTo>
                  <a:lnTo>
                    <a:pt x="23" y="72"/>
                  </a:lnTo>
                  <a:lnTo>
                    <a:pt x="23" y="72"/>
                  </a:lnTo>
                  <a:lnTo>
                    <a:pt x="23" y="67"/>
                  </a:lnTo>
                  <a:lnTo>
                    <a:pt x="20" y="64"/>
                  </a:lnTo>
                  <a:lnTo>
                    <a:pt x="17" y="62"/>
                  </a:lnTo>
                  <a:lnTo>
                    <a:pt x="14" y="62"/>
                  </a:lnTo>
                  <a:lnTo>
                    <a:pt x="14" y="62"/>
                  </a:lnTo>
                  <a:close/>
                  <a:moveTo>
                    <a:pt x="4" y="25"/>
                  </a:moveTo>
                  <a:lnTo>
                    <a:pt x="4" y="31"/>
                  </a:lnTo>
                  <a:lnTo>
                    <a:pt x="25" y="31"/>
                  </a:lnTo>
                  <a:lnTo>
                    <a:pt x="25" y="25"/>
                  </a:lnTo>
                  <a:lnTo>
                    <a:pt x="4" y="25"/>
                  </a:lnTo>
                  <a:lnTo>
                    <a:pt x="4" y="25"/>
                  </a:lnTo>
                  <a:close/>
                  <a:moveTo>
                    <a:pt x="4" y="11"/>
                  </a:moveTo>
                  <a:lnTo>
                    <a:pt x="4" y="17"/>
                  </a:lnTo>
                  <a:lnTo>
                    <a:pt x="25" y="17"/>
                  </a:lnTo>
                  <a:lnTo>
                    <a:pt x="25" y="11"/>
                  </a:lnTo>
                  <a:lnTo>
                    <a:pt x="4" y="11"/>
                  </a:lnTo>
                  <a:close/>
                </a:path>
              </a:pathLst>
            </a:custGeom>
            <a:solidFill>
              <a:srgbClr val="00A1DE"/>
            </a:solidFill>
            <a:ln>
              <a:noFill/>
            </a:ln>
            <a:extLst/>
          </p:spPr>
          <p:txBody>
            <a:bodyPr/>
            <a:lstStyle/>
            <a:p>
              <a:pPr algn="ctr" eaLnBrk="1" fontAlgn="auto" hangingPunct="1">
                <a:spcBef>
                  <a:spcPts val="0"/>
                </a:spcBef>
                <a:spcAft>
                  <a:spcPts val="0"/>
                </a:spcAft>
                <a:defRPr/>
              </a:pPr>
              <a:endParaRPr lang="en-GB" u="sng" kern="0" dirty="0">
                <a:solidFill>
                  <a:sysClr val="windowText" lastClr="000000"/>
                </a:solidFill>
                <a:latin typeface="+mn-lt"/>
              </a:endParaRPr>
            </a:p>
          </p:txBody>
        </p:sp>
        <p:sp>
          <p:nvSpPr>
            <p:cNvPr id="48" name="Isosceles Triangle 47"/>
            <p:cNvSpPr/>
            <p:nvPr/>
          </p:nvSpPr>
          <p:spPr>
            <a:xfrm rot="10800000">
              <a:off x="2444431" y="1883259"/>
              <a:ext cx="757572" cy="211299"/>
            </a:xfrm>
            <a:prstGeom prst="triangle">
              <a:avLst/>
            </a:prstGeom>
            <a:solidFill>
              <a:srgbClr val="0069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p>
          </p:txBody>
        </p:sp>
        <p:sp>
          <p:nvSpPr>
            <p:cNvPr id="49" name="Isosceles Triangle 48"/>
            <p:cNvSpPr/>
            <p:nvPr/>
          </p:nvSpPr>
          <p:spPr>
            <a:xfrm rot="10800000">
              <a:off x="4171052" y="1868116"/>
              <a:ext cx="757572" cy="211299"/>
            </a:xfrm>
            <a:prstGeom prst="triangle">
              <a:avLst/>
            </a:prstGeom>
            <a:solidFill>
              <a:srgbClr val="0069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p>
          </p:txBody>
        </p:sp>
        <p:sp>
          <p:nvSpPr>
            <p:cNvPr id="50" name="Isosceles Triangle 49"/>
            <p:cNvSpPr/>
            <p:nvPr/>
          </p:nvSpPr>
          <p:spPr>
            <a:xfrm rot="10800000">
              <a:off x="5897673" y="1889890"/>
              <a:ext cx="757572" cy="211299"/>
            </a:xfrm>
            <a:prstGeom prst="triangle">
              <a:avLst/>
            </a:prstGeom>
            <a:solidFill>
              <a:srgbClr val="0069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p>
          </p:txBody>
        </p:sp>
        <p:sp>
          <p:nvSpPr>
            <p:cNvPr id="51" name="Isosceles Triangle 50"/>
            <p:cNvSpPr/>
            <p:nvPr/>
          </p:nvSpPr>
          <p:spPr>
            <a:xfrm rot="10800000">
              <a:off x="7624295" y="1886163"/>
              <a:ext cx="757572" cy="211299"/>
            </a:xfrm>
            <a:prstGeom prst="triangle">
              <a:avLst/>
            </a:prstGeom>
            <a:solidFill>
              <a:srgbClr val="0069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p>
          </p:txBody>
        </p:sp>
        <p:pic>
          <p:nvPicPr>
            <p:cNvPr id="52" name="Picture 8" descr="http://shegeeks.net/wp-content/uploads/2012/12/gmail_logo-e1354684621248.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5275"/>
            <a:stretch/>
          </p:blipFill>
          <p:spPr bwMode="auto">
            <a:xfrm>
              <a:off x="558588" y="2142443"/>
              <a:ext cx="1071173" cy="3576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8"/>
            <a:stretch>
              <a:fillRect/>
            </a:stretch>
          </p:blipFill>
          <p:spPr>
            <a:xfrm>
              <a:off x="7347001" y="2161311"/>
              <a:ext cx="1508188" cy="499915"/>
            </a:xfrm>
            <a:prstGeom prst="rect">
              <a:avLst/>
            </a:prstGeom>
            <a:noFill/>
            <a:ln>
              <a:noFill/>
            </a:ln>
          </p:spPr>
        </p:pic>
      </p:grpSp>
    </p:spTree>
    <p:extLst>
      <p:ext uri="{BB962C8B-B14F-4D97-AF65-F5344CB8AC3E}">
        <p14:creationId xmlns:p14="http://schemas.microsoft.com/office/powerpoint/2010/main" val="12780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a:t>Takeaways</a:t>
            </a:r>
          </a:p>
        </p:txBody>
      </p:sp>
      <p:sp>
        <p:nvSpPr>
          <p:cNvPr id="3" name="Segnaposto contenuto 2"/>
          <p:cNvSpPr>
            <a:spLocks noGrp="1"/>
          </p:cNvSpPr>
          <p:nvPr>
            <p:ph idx="1"/>
          </p:nvPr>
        </p:nvSpPr>
        <p:spPr/>
        <p:txBody>
          <a:bodyPr>
            <a:normAutofit fontScale="62500" lnSpcReduction="20000"/>
          </a:bodyPr>
          <a:lstStyle/>
          <a:p>
            <a:r>
              <a:rPr lang="en-US" noProof="0" dirty="0"/>
              <a:t>Bitcoin is hard to understand: </a:t>
            </a:r>
            <a:r>
              <a:rPr lang="en-US" dirty="0"/>
              <a:t>not a technology, a cultural paradigm shift instead</a:t>
            </a:r>
          </a:p>
          <a:p>
            <a:r>
              <a:rPr lang="en-US" dirty="0"/>
              <a:t>Bitcoin solves the double spending problem (distributed consensus), allowing for the decentralization paradigm</a:t>
            </a:r>
          </a:p>
          <a:p>
            <a:r>
              <a:rPr lang="en-US" noProof="0" dirty="0"/>
              <a:t>Bitcoin is digital gold</a:t>
            </a:r>
            <a:r>
              <a:rPr lang="en-US" dirty="0"/>
              <a:t>:</a:t>
            </a:r>
          </a:p>
          <a:p>
            <a:pPr lvl="1"/>
            <a:r>
              <a:rPr lang="en-US" dirty="0"/>
              <a:t>it could be as relevant as physical gold for the history of our civilization and the future of money &amp; </a:t>
            </a:r>
            <a:r>
              <a:rPr lang="en-US" dirty="0" err="1"/>
              <a:t>financeBlockchain</a:t>
            </a:r>
            <a:r>
              <a:rPr lang="en-US" dirty="0"/>
              <a:t> is mostly just hype, there is no blockchain without bitcoin</a:t>
            </a:r>
          </a:p>
          <a:p>
            <a:r>
              <a:rPr lang="en-US" dirty="0"/>
              <a:t>There is no blockchain without bitcoin</a:t>
            </a:r>
          </a:p>
          <a:p>
            <a:r>
              <a:rPr lang="en-US" dirty="0"/>
              <a:t>There is a blockchain beyond bitcoin: notarization</a:t>
            </a:r>
          </a:p>
          <a:p>
            <a:r>
              <a:rPr lang="en-US" dirty="0"/>
              <a:t>For the shipping industry: it is crucial to rethink how parties interact and build up blockchain knowledge and capabilities</a:t>
            </a:r>
          </a:p>
        </p:txBody>
      </p:sp>
    </p:spTree>
    <p:extLst>
      <p:ext uri="{BB962C8B-B14F-4D97-AF65-F5344CB8AC3E}">
        <p14:creationId xmlns:p14="http://schemas.microsoft.com/office/powerpoint/2010/main" val="33705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6700"/>
            <a:ext cx="8229600" cy="857250"/>
          </a:xfrm>
        </p:spPr>
        <p:txBody>
          <a:bodyPr>
            <a:normAutofit fontScale="90000"/>
          </a:bodyPr>
          <a:lstStyle/>
          <a:p>
            <a:r>
              <a:rPr lang="en-US" dirty="0"/>
              <a:t>Permissionless Innovation:</a:t>
            </a:r>
            <a:br>
              <a:rPr lang="en-US" dirty="0"/>
            </a:br>
            <a:r>
              <a:rPr lang="en-US" dirty="0"/>
              <a:t>Gentle, Fast, and Effective</a:t>
            </a:r>
          </a:p>
        </p:txBody>
      </p:sp>
      <p:sp>
        <p:nvSpPr>
          <p:cNvPr id="3" name="Segnaposto contenuto 2"/>
          <p:cNvSpPr>
            <a:spLocks noGrp="1"/>
          </p:cNvSpPr>
          <p:nvPr>
            <p:ph idx="1"/>
          </p:nvPr>
        </p:nvSpPr>
        <p:spPr>
          <a:xfrm>
            <a:off x="457200" y="1387078"/>
            <a:ext cx="8229600" cy="3394472"/>
          </a:xfrm>
        </p:spPr>
        <p:txBody>
          <a:bodyPr>
            <a:noAutofit/>
          </a:bodyPr>
          <a:lstStyle/>
          <a:p>
            <a:r>
              <a:rPr lang="en-US" sz="2800" dirty="0"/>
              <a:t>No centralized security mechanism, no barrier to enter, no editorial control</a:t>
            </a:r>
          </a:p>
          <a:p>
            <a:pPr lvl="1"/>
            <a:r>
              <a:rPr lang="en-US" sz="2400" dirty="0"/>
              <a:t>Email has not been designed by a consortium of postal agencies</a:t>
            </a:r>
          </a:p>
          <a:p>
            <a:pPr lvl="1"/>
            <a:r>
              <a:rPr lang="en-US" sz="2400" dirty="0"/>
              <a:t>Internet has not been developed by a consortium of telcos</a:t>
            </a:r>
          </a:p>
          <a:p>
            <a:r>
              <a:rPr lang="en-US" sz="2800" dirty="0"/>
              <a:t>Will a new money and its decentralized transactional network be designed by a consortium of banks?</a:t>
            </a:r>
          </a:p>
        </p:txBody>
      </p:sp>
    </p:spTree>
    <p:extLst>
      <p:ext uri="{BB962C8B-B14F-4D97-AF65-F5344CB8AC3E}">
        <p14:creationId xmlns:p14="http://schemas.microsoft.com/office/powerpoint/2010/main" val="26418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Money As A Social Relation Instrument</a:t>
            </a:r>
          </a:p>
        </p:txBody>
      </p:sp>
      <p:sp>
        <p:nvSpPr>
          <p:cNvPr id="3" name="Segnaposto contenuto 2"/>
          <p:cNvSpPr>
            <a:spLocks noGrp="1"/>
          </p:cNvSpPr>
          <p:nvPr>
            <p:ph idx="1"/>
          </p:nvPr>
        </p:nvSpPr>
        <p:spPr/>
        <p:txBody>
          <a:bodyPr>
            <a:normAutofit/>
          </a:bodyPr>
          <a:lstStyle/>
          <a:p>
            <a:pPr marL="514337" indent="-514337">
              <a:buFont typeface="+mj-lt"/>
              <a:buAutoNum type="arabicPeriod"/>
            </a:pPr>
            <a:r>
              <a:rPr lang="en-US" sz="2700" dirty="0"/>
              <a:t>Human beings are born into a gift economy</a:t>
            </a:r>
          </a:p>
          <a:p>
            <a:pPr marL="514337" indent="-514337">
              <a:buFont typeface="+mj-lt"/>
              <a:buAutoNum type="arabicPeriod"/>
            </a:pPr>
            <a:r>
              <a:rPr lang="en-US" sz="2700" dirty="0"/>
              <a:t>Enlarged relationship circle requires exchange economy</a:t>
            </a:r>
          </a:p>
          <a:p>
            <a:pPr marL="514337" indent="-514337">
              <a:buFont typeface="+mj-lt"/>
              <a:buAutoNum type="arabicPeriod"/>
            </a:pPr>
            <a:r>
              <a:rPr lang="en-US" sz="2700" dirty="0"/>
              <a:t>Barter economy: coincidence of wants</a:t>
            </a:r>
          </a:p>
          <a:p>
            <a:pPr marL="514337" indent="-514337">
              <a:buFont typeface="+mj-lt"/>
              <a:buAutoNum type="arabicPeriod"/>
            </a:pPr>
            <a:r>
              <a:rPr lang="en-US" sz="2700" dirty="0"/>
              <a:t>Trade economy: money as medium of exchange</a:t>
            </a:r>
          </a:p>
          <a:p>
            <a:pPr marL="514337" indent="-514337">
              <a:buFont typeface="+mj-lt"/>
              <a:buAutoNum type="arabicPeriod"/>
            </a:pPr>
            <a:r>
              <a:rPr lang="en-US" sz="2700" dirty="0"/>
              <a:t>Global information economy: supranational digital money</a:t>
            </a:r>
          </a:p>
        </p:txBody>
      </p:sp>
    </p:spTree>
    <p:extLst>
      <p:ext uri="{BB962C8B-B14F-4D97-AF65-F5344CB8AC3E}">
        <p14:creationId xmlns:p14="http://schemas.microsoft.com/office/powerpoint/2010/main" val="17083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Friedrich August von Hayek</a:t>
            </a:r>
            <a:br>
              <a:rPr lang="en-US" dirty="0"/>
            </a:br>
            <a:r>
              <a:rPr lang="en-US" dirty="0"/>
              <a:t>Denationalisation of Money</a:t>
            </a:r>
          </a:p>
        </p:txBody>
      </p:sp>
      <p:sp>
        <p:nvSpPr>
          <p:cNvPr id="3" name="Content Placeholder 2"/>
          <p:cNvSpPr>
            <a:spLocks noGrp="1"/>
          </p:cNvSpPr>
          <p:nvPr>
            <p:ph idx="1"/>
          </p:nvPr>
        </p:nvSpPr>
        <p:spPr>
          <a:xfrm>
            <a:off x="457200" y="1352551"/>
            <a:ext cx="8229600" cy="3657599"/>
          </a:xfrm>
        </p:spPr>
        <p:txBody>
          <a:bodyPr>
            <a:noAutofit/>
          </a:bodyPr>
          <a:lstStyle/>
          <a:p>
            <a:r>
              <a:rPr lang="en-US" sz="1800" dirty="0"/>
              <a:t>history of coinage is an almost uninterrupted story of debasements; history is largely a history of inflation engineered by governments for their gain</a:t>
            </a:r>
          </a:p>
          <a:p>
            <a:r>
              <a:rPr lang="en-US" sz="1800" dirty="0"/>
              <a:t>why government monopoly of the provision of money is regarded as indispensable? It deprived public of the opportunity to discover and use a better reliable money</a:t>
            </a:r>
          </a:p>
          <a:p>
            <a:endParaRPr lang="en-US" sz="1800" dirty="0"/>
          </a:p>
          <a:p>
            <a:pPr marL="0" indent="0" algn="ctr">
              <a:buNone/>
            </a:pPr>
            <a:r>
              <a:rPr lang="en-US" sz="1800" i="1" dirty="0"/>
              <a:t>Blessed will be the day when it will no longer be from the benevolence of the government that we expect good money but from the regard of the banks for their own interest</a:t>
            </a:r>
          </a:p>
          <a:p>
            <a:pPr marL="0" indent="0" algn="r">
              <a:buNone/>
            </a:pPr>
            <a:endParaRPr lang="en-US" sz="1000" dirty="0"/>
          </a:p>
          <a:p>
            <a:pPr marL="0" indent="0" algn="r">
              <a:buNone/>
            </a:pPr>
            <a:r>
              <a:rPr lang="en-US" sz="1000" dirty="0"/>
              <a:t>A Free-Market Monetary System, Gold and Monetary Conference, New Orleans, Nov. 1977, </a:t>
            </a:r>
            <a:r>
              <a:rPr lang="en-US" sz="1000" dirty="0">
                <a:hlinkClick r:id="rId2"/>
              </a:rPr>
              <a:t>https://mises.org/daily/3204</a:t>
            </a:r>
            <a:endParaRPr lang="en-US" sz="1000" dirty="0"/>
          </a:p>
          <a:p>
            <a:pPr marL="0" indent="0" algn="r">
              <a:buNone/>
            </a:pPr>
            <a:r>
              <a:rPr lang="en-US" sz="1000" dirty="0"/>
              <a:t>Hayek, F. A., Denationalisation of Money, The Institute of Economic Affairs, </a:t>
            </a:r>
            <a:r>
              <a:rPr lang="en-US" sz="1000" dirty="0">
                <a:hlinkClick r:id="rId3"/>
              </a:rPr>
              <a:t>http://www.mises.org/books/denationalisation.pdf</a:t>
            </a:r>
            <a:endParaRPr lang="en-US" sz="1600" dirty="0"/>
          </a:p>
        </p:txBody>
      </p:sp>
    </p:spTree>
    <p:extLst>
      <p:ext uri="{BB962C8B-B14F-4D97-AF65-F5344CB8AC3E}">
        <p14:creationId xmlns:p14="http://schemas.microsoft.com/office/powerpoint/2010/main" val="21244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Table of Contents</a:t>
            </a:r>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dirty="0"/>
              <a:t>Internet Money</a:t>
            </a:r>
          </a:p>
          <a:p>
            <a:pPr marL="514350" indent="-514350">
              <a:buFont typeface="+mj-lt"/>
              <a:buAutoNum type="arabicPeriod"/>
            </a:pPr>
            <a:r>
              <a:rPr lang="en-US" b="1" dirty="0"/>
              <a:t>The Double Spending Problem</a:t>
            </a:r>
          </a:p>
          <a:p>
            <a:pPr marL="514350" indent="-514350">
              <a:buFont typeface="+mj-lt"/>
              <a:buAutoNum type="arabicPeriod"/>
            </a:pPr>
            <a:r>
              <a:rPr lang="en-US" dirty="0"/>
              <a:t>Bitcoin as Digital Gold</a:t>
            </a:r>
          </a:p>
          <a:p>
            <a:pPr marL="514350" indent="-514350">
              <a:buFont typeface="+mj-lt"/>
              <a:buAutoNum type="arabicPeriod"/>
            </a:pPr>
            <a:r>
              <a:rPr lang="en-US" dirty="0"/>
              <a:t>Blockchain Without Bitcoin</a:t>
            </a:r>
          </a:p>
          <a:p>
            <a:pPr marL="514350" indent="-514350">
              <a:buFont typeface="+mj-lt"/>
              <a:buAutoNum type="arabicPeriod"/>
            </a:pPr>
            <a:r>
              <a:rPr lang="en-US" dirty="0"/>
              <a:t>Beyond Bitcoin: Notarization</a:t>
            </a:r>
          </a:p>
          <a:p>
            <a:pPr marL="514350" indent="-514350">
              <a:buFont typeface="+mj-lt"/>
              <a:buAutoNum type="arabicPeriod"/>
            </a:pPr>
            <a:r>
              <a:rPr lang="en-US" dirty="0"/>
              <a:t>Bitcoin as Investment Asset</a:t>
            </a:r>
          </a:p>
        </p:txBody>
      </p:sp>
    </p:spTree>
    <p:extLst>
      <p:ext uri="{BB962C8B-B14F-4D97-AF65-F5344CB8AC3E}">
        <p14:creationId xmlns:p14="http://schemas.microsoft.com/office/powerpoint/2010/main" val="1191234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3909</TotalTime>
  <Words>2669</Words>
  <Application>Microsoft Office PowerPoint</Application>
  <PresentationFormat>On-screen Show (16:9)</PresentationFormat>
  <Paragraphs>353</Paragraphs>
  <Slides>50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Office Theme</vt:lpstr>
      <vt:lpstr>Bitcoin and Blockchain Technology: A Quick Introduction for the Shipping Industry</vt:lpstr>
      <vt:lpstr>Bitcoin (and Blockchain): Hard to Understand</vt:lpstr>
      <vt:lpstr>Table of Contents</vt:lpstr>
      <vt:lpstr>PowerPoint Presentation</vt:lpstr>
      <vt:lpstr>The Information Economy</vt:lpstr>
      <vt:lpstr>Permissionless Innovation: Gentle, Fast, and Effective</vt:lpstr>
      <vt:lpstr>Money As A Social Relation Instrument</vt:lpstr>
      <vt:lpstr>Friedrich August von Hayek Denationalisation of Money</vt:lpstr>
      <vt:lpstr>Table of Contents</vt:lpstr>
      <vt:lpstr>The Double Spending Problem</vt:lpstr>
      <vt:lpstr>Bitcoin Network: A Distributed Back-office</vt:lpstr>
      <vt:lpstr>Mining</vt:lpstr>
      <vt:lpstr>Nakamoto Distributed Consensus</vt:lpstr>
      <vt:lpstr>PowerPoint Presentation</vt:lpstr>
      <vt:lpstr>Virtuous Cycle</vt:lpstr>
      <vt:lpstr>Validation Process: Block Generation</vt:lpstr>
      <vt:lpstr>Table of Contents</vt:lpstr>
      <vt:lpstr>Bitcoin Monetary Rule</vt:lpstr>
      <vt:lpstr>Bitcoin Inelastic Supply: Deterministic Decreasing Rate</vt:lpstr>
      <vt:lpstr>What Makes Bitcoin Special?</vt:lpstr>
      <vt:lpstr>What Makes Bitcoin Special?</vt:lpstr>
      <vt:lpstr>Bitcoin Relevance</vt:lpstr>
      <vt:lpstr>Bitcoin as (Digital) Gold in the History of (Crypto)Money</vt:lpstr>
      <vt:lpstr>Table of Contents</vt:lpstr>
      <vt:lpstr>What is The Blockchain?</vt:lpstr>
      <vt:lpstr>Blockchain Without Bitcoin</vt:lpstr>
      <vt:lpstr>A Dramatic Misunderstanding</vt:lpstr>
      <vt:lpstr> “Blockchain – not bitcoin – will prove revolutionary in banking”</vt:lpstr>
      <vt:lpstr>Why is finance fascinated with blockchain?</vt:lpstr>
      <vt:lpstr>Consensus by reconciliation</vt:lpstr>
      <vt:lpstr>The Mirage of Low Operational Costs</vt:lpstr>
      <vt:lpstr>Single Shared Data Set</vt:lpstr>
      <vt:lpstr>Blockchain as Distributed Database</vt:lpstr>
      <vt:lpstr>Real Use Cases Are Still Missing</vt:lpstr>
      <vt:lpstr>Cryptography, Not Blockchain</vt:lpstr>
      <vt:lpstr>Table of Contents</vt:lpstr>
      <vt:lpstr>Blockchain Beyond Bitcoin: Timestamping</vt:lpstr>
      <vt:lpstr>Time-stamping is Notarization</vt:lpstr>
      <vt:lpstr>Digital Gold Jewelry</vt:lpstr>
      <vt:lpstr>Table of Contents</vt:lpstr>
      <vt:lpstr>Transformative Blockchain Potential</vt:lpstr>
      <vt:lpstr>Separate Hype From Reality</vt:lpstr>
      <vt:lpstr>Simplify Trade By Removing Paper and Centralizing Information</vt:lpstr>
      <vt:lpstr>There is No Blockchain Magic</vt:lpstr>
      <vt:lpstr> Single Version of The Truth</vt:lpstr>
      <vt:lpstr>There Is No Free Lunch</vt:lpstr>
      <vt:lpstr>International Trade Information Flow</vt:lpstr>
      <vt:lpstr>Bibliography</vt:lpstr>
      <vt:lpstr>Bibliography (ITA)</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Ferdinando Ametrano</dc:creator>
  <cp:lastModifiedBy>Ferdinando Ametrano</cp:lastModifiedBy>
  <cp:revision>224</cp:revision>
  <dcterms:created xsi:type="dcterms:W3CDTF">2016-10-06T21:06:57Z</dcterms:created>
  <dcterms:modified xsi:type="dcterms:W3CDTF">2018-11-20T23:39:57Z</dcterms:modified>
</cp:coreProperties>
</file>